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6"/>
  </p:notesMasterIdLst>
  <p:sldIdLst>
    <p:sldId id="256" r:id="rId3"/>
    <p:sldId id="257" r:id="rId4"/>
    <p:sldId id="285" r:id="rId5"/>
    <p:sldId id="284" r:id="rId6"/>
    <p:sldId id="286" r:id="rId7"/>
    <p:sldId id="258" r:id="rId8"/>
    <p:sldId id="278" r:id="rId9"/>
    <p:sldId id="279" r:id="rId10"/>
    <p:sldId id="261" r:id="rId11"/>
    <p:sldId id="280" r:id="rId12"/>
    <p:sldId id="282" r:id="rId13"/>
    <p:sldId id="283" r:id="rId14"/>
    <p:sldId id="277" r:id="rId15"/>
  </p:sldIdLst>
  <p:sldSz cx="24387175" cy="13716000"/>
  <p:notesSz cx="13716000" cy="24387175"/>
  <p:embeddedFontLst>
    <p:embeddedFont>
      <p:font typeface="Archivo" panose="020B0604020202020204" charset="0"/>
      <p:bold r:id="rId17"/>
      <p:boldItalic r:id="rId18"/>
    </p:embeddedFont>
    <p:embeddedFont>
      <p:font typeface="Archivo Black" panose="020B0604020202020204" charset="0"/>
      <p:regular r:id="rId19"/>
    </p:embeddedFont>
    <p:embeddedFont>
      <p:font typeface="Haettenschweiler" panose="020B0706040902060204" pitchFamily="34" charset="0"/>
      <p:regular r:id="rId20"/>
    </p:embeddedFont>
    <p:embeddedFont>
      <p:font typeface="Impact" panose="020B0806030902050204" pitchFamily="34" charset="0"/>
      <p:regular r:id="rId21"/>
    </p:embeddedFont>
    <p:embeddedFont>
      <p:font typeface="Inter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W/hLpX+t9ohESquwshYWgzLbR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2E"/>
    <a:srgbClr val="FEE800"/>
    <a:srgbClr val="FFE965"/>
    <a:srgbClr val="151B31"/>
    <a:srgbClr val="17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9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42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B3BD474A-C8DA-5038-8304-FBB9AA1E0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>
            <a:extLst>
              <a:ext uri="{FF2B5EF4-FFF2-40B4-BE49-F238E27FC236}">
                <a16:creationId xmlns:a16="http://schemas.microsoft.com/office/drawing/2014/main" id="{40C80344-0BB5-C91A-5752-3F57B7937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>
            <a:extLst>
              <a:ext uri="{FF2B5EF4-FFF2-40B4-BE49-F238E27FC236}">
                <a16:creationId xmlns:a16="http://schemas.microsoft.com/office/drawing/2014/main" id="{3A0773D6-533C-5DB9-0944-DF5B7A51F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>
            <a:extLst>
              <a:ext uri="{FF2B5EF4-FFF2-40B4-BE49-F238E27FC236}">
                <a16:creationId xmlns:a16="http://schemas.microsoft.com/office/drawing/2014/main" id="{B4EFACF5-86FB-130E-760C-DAD8E232A3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33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>
          <a:extLst>
            <a:ext uri="{FF2B5EF4-FFF2-40B4-BE49-F238E27FC236}">
              <a16:creationId xmlns:a16="http://schemas.microsoft.com/office/drawing/2014/main" id="{EE4093C9-FBE9-A575-C093-D0BF8F7A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>
            <a:extLst>
              <a:ext uri="{FF2B5EF4-FFF2-40B4-BE49-F238E27FC236}">
                <a16:creationId xmlns:a16="http://schemas.microsoft.com/office/drawing/2014/main" id="{D3C58781-7FD2-D755-2BA9-78553422A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2:notes">
            <a:extLst>
              <a:ext uri="{FF2B5EF4-FFF2-40B4-BE49-F238E27FC236}">
                <a16:creationId xmlns:a16="http://schemas.microsoft.com/office/drawing/2014/main" id="{031D76B0-C14F-8CCB-3A29-C62D301D45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:notes">
            <a:extLst>
              <a:ext uri="{FF2B5EF4-FFF2-40B4-BE49-F238E27FC236}">
                <a16:creationId xmlns:a16="http://schemas.microsoft.com/office/drawing/2014/main" id="{AAA704FC-1A3B-F850-C807-2D3B856DFC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299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>
          <a:extLst>
            <a:ext uri="{FF2B5EF4-FFF2-40B4-BE49-F238E27FC236}">
              <a16:creationId xmlns:a16="http://schemas.microsoft.com/office/drawing/2014/main" id="{C76B5E79-8CA2-5424-B1BD-1B2E536D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>
            <a:extLst>
              <a:ext uri="{FF2B5EF4-FFF2-40B4-BE49-F238E27FC236}">
                <a16:creationId xmlns:a16="http://schemas.microsoft.com/office/drawing/2014/main" id="{1320CDF3-084F-D9EB-B3CA-52DAD2F18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>
            <a:extLst>
              <a:ext uri="{FF2B5EF4-FFF2-40B4-BE49-F238E27FC236}">
                <a16:creationId xmlns:a16="http://schemas.microsoft.com/office/drawing/2014/main" id="{EA52242C-573C-1380-0750-CAE7D13D2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>
            <a:extLst>
              <a:ext uri="{FF2B5EF4-FFF2-40B4-BE49-F238E27FC236}">
                <a16:creationId xmlns:a16="http://schemas.microsoft.com/office/drawing/2014/main" id="{F118C498-0676-DD77-6211-29F8235063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732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D04B81DB-DBE0-2A39-1B20-B75F36DE5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2:notes">
            <a:extLst>
              <a:ext uri="{FF2B5EF4-FFF2-40B4-BE49-F238E27FC236}">
                <a16:creationId xmlns:a16="http://schemas.microsoft.com/office/drawing/2014/main" id="{1BBAE9FF-8667-9D41-2CA3-4A9EEBBA1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2:notes">
            <a:extLst>
              <a:ext uri="{FF2B5EF4-FFF2-40B4-BE49-F238E27FC236}">
                <a16:creationId xmlns:a16="http://schemas.microsoft.com/office/drawing/2014/main" id="{0E104845-E31C-C5A5-2BEE-874B73520D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:notes">
            <a:extLst>
              <a:ext uri="{FF2B5EF4-FFF2-40B4-BE49-F238E27FC236}">
                <a16:creationId xmlns:a16="http://schemas.microsoft.com/office/drawing/2014/main" id="{5E037EE8-8050-EF83-8496-BAE7D43C7F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52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18C11DEF-1786-E4FC-2CAF-2254896E1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2:notes">
            <a:extLst>
              <a:ext uri="{FF2B5EF4-FFF2-40B4-BE49-F238E27FC236}">
                <a16:creationId xmlns:a16="http://schemas.microsoft.com/office/drawing/2014/main" id="{B84081A6-E525-4F1A-39B6-0A4E2241B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2:notes">
            <a:extLst>
              <a:ext uri="{FF2B5EF4-FFF2-40B4-BE49-F238E27FC236}">
                <a16:creationId xmlns:a16="http://schemas.microsoft.com/office/drawing/2014/main" id="{2F9714DC-562D-D3D2-0062-58C33DB48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:notes">
            <a:extLst>
              <a:ext uri="{FF2B5EF4-FFF2-40B4-BE49-F238E27FC236}">
                <a16:creationId xmlns:a16="http://schemas.microsoft.com/office/drawing/2014/main" id="{721E52CC-4818-27D4-195F-DBE255AF92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157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5DC8258F-0C25-DAE2-57EC-5609CA31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2:notes">
            <a:extLst>
              <a:ext uri="{FF2B5EF4-FFF2-40B4-BE49-F238E27FC236}">
                <a16:creationId xmlns:a16="http://schemas.microsoft.com/office/drawing/2014/main" id="{A0F7612B-575A-AA7A-DD86-CAE6039B97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2:notes">
            <a:extLst>
              <a:ext uri="{FF2B5EF4-FFF2-40B4-BE49-F238E27FC236}">
                <a16:creationId xmlns:a16="http://schemas.microsoft.com/office/drawing/2014/main" id="{464A7CA3-80DD-3F48-6AC2-13933AD6C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:notes">
            <a:extLst>
              <a:ext uri="{FF2B5EF4-FFF2-40B4-BE49-F238E27FC236}">
                <a16:creationId xmlns:a16="http://schemas.microsoft.com/office/drawing/2014/main" id="{84547BBF-93A9-3E50-D3CA-294C590EC7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08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>
          <a:extLst>
            <a:ext uri="{FF2B5EF4-FFF2-40B4-BE49-F238E27FC236}">
              <a16:creationId xmlns:a16="http://schemas.microsoft.com/office/drawing/2014/main" id="{35BEBB53-697F-2043-75DF-C69635AD8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>
            <a:extLst>
              <a:ext uri="{FF2B5EF4-FFF2-40B4-BE49-F238E27FC236}">
                <a16:creationId xmlns:a16="http://schemas.microsoft.com/office/drawing/2014/main" id="{2E45607F-BA8E-7663-87D8-2E787168F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3:notes">
            <a:extLst>
              <a:ext uri="{FF2B5EF4-FFF2-40B4-BE49-F238E27FC236}">
                <a16:creationId xmlns:a16="http://schemas.microsoft.com/office/drawing/2014/main" id="{B57D0E55-76E8-B890-C8B9-204668FA1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:notes">
            <a:extLst>
              <a:ext uri="{FF2B5EF4-FFF2-40B4-BE49-F238E27FC236}">
                <a16:creationId xmlns:a16="http://schemas.microsoft.com/office/drawing/2014/main" id="{E96498E7-C340-6290-D288-388891FC8D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335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>
          <a:extLst>
            <a:ext uri="{FF2B5EF4-FFF2-40B4-BE49-F238E27FC236}">
              <a16:creationId xmlns:a16="http://schemas.microsoft.com/office/drawing/2014/main" id="{57A1930B-F25F-D329-5DBB-6C3C3A41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>
            <a:extLst>
              <a:ext uri="{FF2B5EF4-FFF2-40B4-BE49-F238E27FC236}">
                <a16:creationId xmlns:a16="http://schemas.microsoft.com/office/drawing/2014/main" id="{7CAD3F3B-FF1D-A9E2-3427-DDB3EC1587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3:notes">
            <a:extLst>
              <a:ext uri="{FF2B5EF4-FFF2-40B4-BE49-F238E27FC236}">
                <a16:creationId xmlns:a16="http://schemas.microsoft.com/office/drawing/2014/main" id="{84F1CC76-1480-1889-CAEC-8CED98971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:notes">
            <a:extLst>
              <a:ext uri="{FF2B5EF4-FFF2-40B4-BE49-F238E27FC236}">
                <a16:creationId xmlns:a16="http://schemas.microsoft.com/office/drawing/2014/main" id="{AB6FCC72-8885-0F71-7EF1-6D1B95DF70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099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AD05A-0DFA-FB59-5CFA-DAF1066E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6063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11690F-A554-4AF2-4F76-E2925A5AE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7963" y="1974850"/>
            <a:ext cx="12345987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273215-0CE2-5C5F-1336-B7203BA23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6063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06C1EC-10B7-D551-143C-EC831796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E25A3D-E83A-C93A-778B-2D35BA6B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33AEAA-10B0-840D-9423-832B6D3F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9A866-73C1-C908-9F05-9E1EF0B6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5344A1-D246-C6CA-0C55-C6070B8A9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1019A4-B734-D2F3-54DD-5668668E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AA3ACC-D004-CF01-5211-A297473A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3E4300-BBE1-0C28-40D5-9CA1F2044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5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AC70FC5-9ECD-45CC-B819-D21383A2B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52975" y="730250"/>
            <a:ext cx="5257800" cy="116236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A35269-49F9-8914-4BCF-3CD2AB03B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4175" cy="11623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27BA0D-45D3-BEC8-69D1-AABBBA9F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54D53C-3DE6-F6B0-F753-2ECE2D2E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1C9A5B-E791-FE37-2D50-16B07E3E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8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D394D-3515-AF30-0D7E-8867CB1B6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91175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B49FD0-CDF8-0D00-A3C1-0DF1C52B1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91175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205DC5-2957-D594-C3A0-EA96E04D2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2B5E69-5271-F387-A7A3-6DDFC62F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DC1BEA-4ECC-1D11-D38F-BFAE92DC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4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6E29C-584E-B9C7-CEE0-EC047F9E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EEB076-9A6F-6E57-49CC-E6B40689E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7B6B1A-EBA8-05DD-20BC-CAA4252D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9F5D78-3EC6-D603-0F13-4B75FDEF5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AE6880-7A7F-AC77-69F1-AA3B8C5B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16AC-0C22-C648-8ED8-7A636531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4375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5BFE3-AAEA-0C19-6EB1-467E5E025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4375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4EA514-A59A-B6B5-4A64-08163B3C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3DD184-287F-3DEF-5E66-8E7BED9B0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DA3CAE-6FC3-18C2-F29B-C5597150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5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4C5CA-15BC-8A7A-2EB6-7B237274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59AE14-FD60-F327-5500-F4E30161B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40988" cy="87026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CC5A06-61C9-85FA-D8D0-0BD9CEA49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9788" y="3651250"/>
            <a:ext cx="10440987" cy="87026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A4B478-DA4F-5C01-A3C5-429149C3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0E4AEA-D2F8-2A30-04DA-2974EB9E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2B364F-9D12-F215-B6A1-FC685098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316A7-4DE7-D290-E863-D18BCBC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4375" cy="26511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1BDD0-C09D-88B6-E7D3-AF6EC33E5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7163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0A7A2A-4E20-8483-AB1C-6EDE2AC7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7163" cy="73691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5664ED-D909-9F09-FCF6-BB185B8D1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5988" y="3362325"/>
            <a:ext cx="10367962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065D3C-359D-A4D5-9095-930ED1103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5988" y="5010150"/>
            <a:ext cx="10367962" cy="73691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92AA97-2ABD-E2D9-B12E-364CA023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1A532D9-7817-1224-1E6C-E2FDA3E3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867521A-523E-9903-89B1-25B8F68F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7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E25A6-67E7-5CAC-3605-D2A009C7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B79CA02-2399-1933-1F67-9C0E4D71F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523DAE-DDFC-F5CC-DE4F-033D89DD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FB7542-86D6-BB85-5261-E0BFD37E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5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FD92343-3F9F-4364-0B50-B6DDA1C3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1737B4-9878-F3CD-05F5-65F74D30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2B8309-90E7-891E-28B9-527EDA9C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9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75E69-CE89-DF1A-AF65-D94B24A1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6063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92F97-8B6F-FB05-214F-1DCB6A24C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7963" y="1974850"/>
            <a:ext cx="12345987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0CF57E-0803-DA3E-469E-77B3E9D10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6063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0F5CEB-FDD7-A44E-DA0D-A73A2A12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15E8BA-5E6D-BE69-7B85-17802D22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B1F612-D55A-7825-B0F3-FB83B2E8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6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4EDB0-1B40-CB9E-8206-D9EC6DE1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4E5406-9028-E5B3-C185-EC33E1AF1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43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96A91F-8BD6-4586-5851-2C068A19E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95928-7753-4A1C-9E62-69D3A2C6FA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5A0F2D-23FA-3BD4-FC7C-0675B9016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1EA6B9-1BEB-4BD6-F8B8-0F46DD3C8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7B9F3-FE94-40D8-A53D-B4A8F7BE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unsplash.com/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unsplash.com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hyperlink" Target="https://unsplash.com/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unsplash.com/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90A20D-F0C6-4598-6F04-81E3A0BFC99E}"/>
              </a:ext>
            </a:extLst>
          </p:cNvPr>
          <p:cNvSpPr/>
          <p:nvPr/>
        </p:nvSpPr>
        <p:spPr>
          <a:xfrm>
            <a:off x="127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19000"/>
                </a:srgbClr>
              </a:gs>
              <a:gs pos="21000">
                <a:srgbClr val="172949">
                  <a:lumMod val="68000"/>
                  <a:alpha val="42000"/>
                </a:srgbClr>
              </a:gs>
              <a:gs pos="69000">
                <a:schemeClr val="accent1">
                  <a:lumMod val="50000"/>
                  <a:alpha val="7000"/>
                </a:schemeClr>
              </a:gs>
              <a:gs pos="100000">
                <a:srgbClr val="151B31">
                  <a:alpha val="4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7;p1"/>
          <p:cNvSpPr/>
          <p:nvPr/>
        </p:nvSpPr>
        <p:spPr>
          <a:xfrm>
            <a:off x="2453245" y="5941783"/>
            <a:ext cx="19480557" cy="3567529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7000"/>
                </a:srgbClr>
              </a:gs>
              <a:gs pos="40000">
                <a:schemeClr val="accent1">
                  <a:lumMod val="48000"/>
                  <a:alpha val="0"/>
                </a:schemeClr>
              </a:gs>
              <a:gs pos="100000">
                <a:srgbClr val="151B31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215900"/>
          </a:effectLst>
          <a:scene3d>
            <a:camera prst="perspectiveRelaxedModerately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chivo"/>
              <a:buNone/>
            </a:pPr>
            <a:r>
              <a:rPr lang="ru-RU" sz="11500" b="1" i="0" u="none" strike="noStrike" cap="none" dirty="0">
                <a:solidFill>
                  <a:srgbClr val="FEE800"/>
                </a:solidFill>
                <a:latin typeface="Impact" panose="020B0806030902050204" pitchFamily="34" charset="0"/>
                <a:ea typeface="Archivo"/>
                <a:cs typeface="Archivo"/>
                <a:sym typeface="Archivo"/>
              </a:rPr>
              <a:t>Игра </a:t>
            </a:r>
            <a:r>
              <a:rPr lang="en-US" sz="11500" b="1" i="0" u="none" strike="noStrike" cap="none" dirty="0">
                <a:solidFill>
                  <a:srgbClr val="FEE800"/>
                </a:solidFill>
                <a:latin typeface="Impact" panose="020B0806030902050204" pitchFamily="34" charset="0"/>
                <a:ea typeface="Archivo"/>
                <a:cs typeface="Archivo"/>
                <a:sym typeface="Archivo"/>
              </a:rPr>
              <a:t>“</a:t>
            </a:r>
            <a:r>
              <a:rPr lang="ru-RU" sz="11500" b="1" i="0" u="none" strike="noStrike" cap="none" dirty="0">
                <a:solidFill>
                  <a:srgbClr val="FEE800"/>
                </a:solidFill>
                <a:latin typeface="Impact" panose="020B0806030902050204" pitchFamily="34" charset="0"/>
                <a:ea typeface="Archivo"/>
                <a:cs typeface="Archivo"/>
                <a:sym typeface="Archivo"/>
              </a:rPr>
              <a:t>Звёздные войны. Эпизод 1: Скрытая угроза</a:t>
            </a:r>
            <a:r>
              <a:rPr lang="en-US" sz="11500" b="1" i="0" u="none" strike="noStrike" cap="none" dirty="0">
                <a:solidFill>
                  <a:srgbClr val="FEE800"/>
                </a:solidFill>
                <a:latin typeface="Impact" panose="020B0806030902050204" pitchFamily="34" charset="0"/>
                <a:ea typeface="Archivo"/>
                <a:cs typeface="Archivo"/>
                <a:sym typeface="Archivo"/>
              </a:rPr>
              <a:t>”</a:t>
            </a:r>
            <a:endParaRPr sz="11500" b="0" i="0" u="none" strike="noStrike" cap="none" dirty="0">
              <a:solidFill>
                <a:srgbClr val="FEE800"/>
              </a:solidFill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1" descr=" 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07873" y="2197080"/>
            <a:ext cx="7571299" cy="356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1C90F2DE-B8EF-D972-23AF-597DC22E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" descr=" ">
            <a:extLst>
              <a:ext uri="{FF2B5EF4-FFF2-40B4-BE49-F238E27FC236}">
                <a16:creationId xmlns:a16="http://schemas.microsoft.com/office/drawing/2014/main" id="{08802ADB-A51F-200E-71C3-511FAA430B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>
            <a:extLst>
              <a:ext uri="{FF2B5EF4-FFF2-40B4-BE49-F238E27FC236}">
                <a16:creationId xmlns:a16="http://schemas.microsoft.com/office/drawing/2014/main" id="{9A348BA8-B667-0546-F629-C40C60E38521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">
            <a:extLst>
              <a:ext uri="{FF2B5EF4-FFF2-40B4-BE49-F238E27FC236}">
                <a16:creationId xmlns:a16="http://schemas.microsoft.com/office/drawing/2014/main" id="{88CE1010-7A51-04DF-F883-50BA0D245F7A}"/>
              </a:ext>
            </a:extLst>
          </p:cNvPr>
          <p:cNvSpPr/>
          <p:nvPr/>
        </p:nvSpPr>
        <p:spPr>
          <a:xfrm>
            <a:off x="2934067" y="1384300"/>
            <a:ext cx="8129016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>
            <a:extLst>
              <a:ext uri="{FF2B5EF4-FFF2-40B4-BE49-F238E27FC236}">
                <a16:creationId xmlns:a16="http://schemas.microsoft.com/office/drawing/2014/main" id="{4BB843EB-79A3-1A01-8031-2650610E301A}"/>
              </a:ext>
            </a:extLst>
          </p:cNvPr>
          <p:cNvSpPr/>
          <p:nvPr/>
        </p:nvSpPr>
        <p:spPr>
          <a:xfrm>
            <a:off x="2934067" y="11709400"/>
            <a:ext cx="812901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>
            <a:extLst>
              <a:ext uri="{FF2B5EF4-FFF2-40B4-BE49-F238E27FC236}">
                <a16:creationId xmlns:a16="http://schemas.microsoft.com/office/drawing/2014/main" id="{DB201D42-0758-22BD-9527-0CBC024F966F}"/>
              </a:ext>
            </a:extLst>
          </p:cNvPr>
          <p:cNvSpPr/>
          <p:nvPr/>
        </p:nvSpPr>
        <p:spPr>
          <a:xfrm>
            <a:off x="13323965" y="1384300"/>
            <a:ext cx="8129016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3870878A-B4AE-4419-92FD-A2E96AA0C544}"/>
              </a:ext>
            </a:extLst>
          </p:cNvPr>
          <p:cNvSpPr/>
          <p:nvPr/>
        </p:nvSpPr>
        <p:spPr>
          <a:xfrm>
            <a:off x="13323965" y="11709400"/>
            <a:ext cx="812901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81F0CA-04AB-9335-18B8-795F2003FFA7}"/>
              </a:ext>
            </a:extLst>
          </p:cNvPr>
          <p:cNvSpPr/>
          <p:nvPr/>
        </p:nvSpPr>
        <p:spPr>
          <a:xfrm>
            <a:off x="-127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6000"/>
                </a:srgbClr>
              </a:gs>
              <a:gs pos="21000">
                <a:srgbClr val="172949">
                  <a:lumMod val="68000"/>
                  <a:alpha val="45000"/>
                </a:srgbClr>
              </a:gs>
              <a:gs pos="69000">
                <a:schemeClr val="accent1">
                  <a:lumMod val="50000"/>
                  <a:alpha val="7000"/>
                </a:schemeClr>
              </a:gs>
              <a:gs pos="100000">
                <a:srgbClr val="151B31">
                  <a:alpha val="44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40;p3">
            <a:extLst>
              <a:ext uri="{FF2B5EF4-FFF2-40B4-BE49-F238E27FC236}">
                <a16:creationId xmlns:a16="http://schemas.microsoft.com/office/drawing/2014/main" id="{52F19500-FF5E-825B-1C58-552073FF25B9}"/>
              </a:ext>
            </a:extLst>
          </p:cNvPr>
          <p:cNvSpPr/>
          <p:nvPr/>
        </p:nvSpPr>
        <p:spPr>
          <a:xfrm>
            <a:off x="-127" y="162470"/>
            <a:ext cx="24387175" cy="2014942"/>
          </a:xfrm>
          <a:prstGeom prst="rect">
            <a:avLst/>
          </a:prstGeom>
          <a:noFill/>
          <a:ln>
            <a:noFill/>
          </a:ln>
          <a:scene3d>
            <a:camera prst="perspectiveAbove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chivo Black"/>
              <a:buNone/>
            </a:pPr>
            <a:r>
              <a:rPr lang="ru-RU" sz="12000" i="0" u="none" strike="noStrike" cap="none" dirty="0">
                <a:solidFill>
                  <a:srgbClr val="FEE800"/>
                </a:solidFill>
                <a:latin typeface="Haettenschweiler" panose="020B0706040902060204" pitchFamily="34" charset="0"/>
                <a:ea typeface="Archivo Black"/>
                <a:cs typeface="Archivo Black"/>
                <a:sym typeface="Archivo Black"/>
              </a:rPr>
              <a:t>Основные решения</a:t>
            </a:r>
            <a:endParaRPr lang="en-US" sz="12000" i="0" u="none" strike="noStrike" cap="none" dirty="0">
              <a:solidFill>
                <a:srgbClr val="FEE800"/>
              </a:solidFill>
              <a:latin typeface="Haettenschweiler" panose="020B070604090206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0;p2">
            <a:extLst>
              <a:ext uri="{FF2B5EF4-FFF2-40B4-BE49-F238E27FC236}">
                <a16:creationId xmlns:a16="http://schemas.microsoft.com/office/drawing/2014/main" id="{2A4A89F0-1E46-993F-35B7-A2858DAC3F20}"/>
              </a:ext>
            </a:extLst>
          </p:cNvPr>
          <p:cNvSpPr/>
          <p:nvPr/>
        </p:nvSpPr>
        <p:spPr>
          <a:xfrm>
            <a:off x="896657" y="1389747"/>
            <a:ext cx="21515294" cy="11208653"/>
          </a:xfrm>
          <a:prstGeom prst="rect">
            <a:avLst/>
          </a:prstGeom>
          <a:noFill/>
          <a:ln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857250" lvl="2" indent="-857250" algn="just">
              <a:buClr>
                <a:srgbClr val="FFFFFF"/>
              </a:buClr>
              <a:buSzPct val="70000"/>
              <a:buFont typeface="Courier New" panose="02070309020205020404" pitchFamily="49" charset="0"/>
              <a:buChar char="o"/>
            </a:pP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   В игре на последнем уровне в методе </a:t>
            </a:r>
            <a:r>
              <a:rPr lang="ru-RU" sz="5400" i="1" u="sng" strike="noStrike" cap="none" dirty="0">
                <a:solidFill>
                  <a:srgbClr val="FFFFFF"/>
                </a:solidFill>
                <a:latin typeface="Haettenschweiler" panose="020B0706040902060204" pitchFamily="34" charset="0"/>
                <a:ea typeface="Archivo"/>
                <a:cs typeface="Archivo"/>
                <a:sym typeface="Archivo"/>
              </a:rPr>
              <a:t>Scene3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.</a:t>
            </a:r>
            <a:r>
              <a:rPr lang="ru-RU" sz="5400" i="1" u="sng" dirty="0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gameplay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создаются объекты игрока (Player), космической станции (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SpaceStation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), группы спрайтов взрывов (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explosion</a:t>
            </a:r>
            <a:r>
              <a:rPr lang="ru-RU" sz="4800" i="0" u="none" strike="noStrike" cap="none" dirty="0" err="1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_group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), списки вражеских кораблей (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enemies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) и астероидов (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asteroids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). Игрок и враги наследуются от класса 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Ship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. Лазеры отрисовываются в методах 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move</a:t>
            </a:r>
            <a:r>
              <a:rPr lang="ru-RU" sz="4800" i="1" u="sng" strike="noStrike" cap="none" dirty="0" err="1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_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lasers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, где проверяются столкновения. У игрока, врагов и станции есть шкала здоровья, которая уменьшается при столкновениях. При уничтожении вражеского корабля или астероида проигрывается анимация взрыва. Через минуту после начала уровня появляется космическая станция — финальный враг. При уничтожении всех врагов всплывает достижение, записываемое в базу данных 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game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в таблицу </a:t>
            </a:r>
            <a:r>
              <a:rPr lang="ru-RU" sz="5400" i="1" u="sng" dirty="0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level2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. Если игрок не потерял жизни, засчитывается второе достижение. Все достижения отображаются на экране сцены. Неполученные достижения сохраняются в базе со значением 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achieved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</a:t>
            </a:r>
            <a:r>
              <a:rPr lang="ru-RU" sz="4800" i="1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= 0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. На экране отображаются жизни игрока и счёт уничтоженных врагов.</a:t>
            </a:r>
            <a:endParaRPr lang="en-US" sz="48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77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25">
          <a:extLst>
            <a:ext uri="{FF2B5EF4-FFF2-40B4-BE49-F238E27FC236}">
              <a16:creationId xmlns:a16="http://schemas.microsoft.com/office/drawing/2014/main" id="{9FC4BA75-0C14-C22B-CF08-C26DD1DD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" descr=" ">
            <a:extLst>
              <a:ext uri="{FF2B5EF4-FFF2-40B4-BE49-F238E27FC236}">
                <a16:creationId xmlns:a16="http://schemas.microsoft.com/office/drawing/2014/main" id="{09D8DDC1-9E35-31C8-68EC-7FC174687C5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brightnessContrast bright="-21000" contrast="-19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>
            <a:extLst>
              <a:ext uri="{FF2B5EF4-FFF2-40B4-BE49-F238E27FC236}">
                <a16:creationId xmlns:a16="http://schemas.microsoft.com/office/drawing/2014/main" id="{ED0D51B9-B007-DA10-363F-648A9969BE68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FDDF77-52DA-EDF9-974B-5CCF9F2DB4D6}"/>
              </a:ext>
            </a:extLst>
          </p:cNvPr>
          <p:cNvSpPr/>
          <p:nvPr/>
        </p:nvSpPr>
        <p:spPr>
          <a:xfrm>
            <a:off x="0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19000"/>
                </a:srgbClr>
              </a:gs>
              <a:gs pos="21000">
                <a:srgbClr val="172949">
                  <a:lumMod val="68000"/>
                  <a:alpha val="42000"/>
                </a:srgbClr>
              </a:gs>
              <a:gs pos="69000">
                <a:schemeClr val="accent1">
                  <a:lumMod val="50000"/>
                  <a:alpha val="7000"/>
                </a:schemeClr>
              </a:gs>
              <a:gs pos="100000">
                <a:srgbClr val="151B31">
                  <a:alpha val="4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29;p2">
            <a:extLst>
              <a:ext uri="{FF2B5EF4-FFF2-40B4-BE49-F238E27FC236}">
                <a16:creationId xmlns:a16="http://schemas.microsoft.com/office/drawing/2014/main" id="{41341013-30EB-A839-1B67-8886A47264DF}"/>
              </a:ext>
            </a:extLst>
          </p:cNvPr>
          <p:cNvSpPr/>
          <p:nvPr/>
        </p:nvSpPr>
        <p:spPr>
          <a:xfrm>
            <a:off x="0" y="1317813"/>
            <a:ext cx="24387048" cy="1600200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chivo Black"/>
              <a:buNone/>
            </a:pPr>
            <a:r>
              <a:rPr lang="ru-RU" sz="15400" b="0" i="0" u="none" strike="noStrike" cap="none" dirty="0">
                <a:solidFill>
                  <a:srgbClr val="FEE800"/>
                </a:solidFill>
                <a:latin typeface="Haettenschweiler" panose="020B0706040902060204" pitchFamily="34" charset="0"/>
                <a:ea typeface="Archivo Black"/>
                <a:cs typeface="Archivo Black"/>
                <a:sym typeface="Archivo Black"/>
              </a:rPr>
              <a:t>Основные решения</a:t>
            </a:r>
            <a:endParaRPr sz="15400" b="0" i="0" u="none" strike="noStrike" cap="none" dirty="0">
              <a:solidFill>
                <a:srgbClr val="FEE800"/>
              </a:solidFill>
              <a:latin typeface="Haettenschweiler" panose="020B070604090206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>
            <a:extLst>
              <a:ext uri="{FF2B5EF4-FFF2-40B4-BE49-F238E27FC236}">
                <a16:creationId xmlns:a16="http://schemas.microsoft.com/office/drawing/2014/main" id="{A694DDE3-4266-9843-548F-63BEA3793A66}"/>
              </a:ext>
            </a:extLst>
          </p:cNvPr>
          <p:cNvSpPr/>
          <p:nvPr/>
        </p:nvSpPr>
        <p:spPr>
          <a:xfrm>
            <a:off x="4993841" y="3482789"/>
            <a:ext cx="14399366" cy="1913467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857250" marR="0" lvl="0" indent="-8572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0000"/>
              <a:buFont typeface="Courier New" panose="02070309020205020404" pitchFamily="49" charset="0"/>
              <a:buChar char="o"/>
            </a:pPr>
            <a:r>
              <a:rPr lang="ru-RU" sz="66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	 Финальный экран </a:t>
            </a:r>
            <a:r>
              <a:rPr lang="ru-RU" sz="7200" i="1" u="sng" strike="noStrike" cap="none" dirty="0" err="1">
                <a:solidFill>
                  <a:srgbClr val="FFFFFF"/>
                </a:solidFill>
                <a:latin typeface="Haettenschweiler" panose="020B0706040902060204" pitchFamily="34" charset="0"/>
                <a:ea typeface="Archivo"/>
                <a:cs typeface="Archivo"/>
                <a:sym typeface="Archivo"/>
              </a:rPr>
              <a:t>final_screen</a:t>
            </a:r>
            <a:r>
              <a:rPr lang="ru-RU" sz="7200" i="1" u="sng" strike="noStrike" cap="none" dirty="0">
                <a:solidFill>
                  <a:srgbClr val="FFFFFF"/>
                </a:solidFill>
                <a:latin typeface="Haettenschweiler" panose="020B0706040902060204" pitchFamily="34" charset="0"/>
                <a:ea typeface="Archivo"/>
                <a:cs typeface="Archivo"/>
                <a:sym typeface="Archivo"/>
              </a:rPr>
              <a:t> </a:t>
            </a:r>
            <a:r>
              <a:rPr lang="ru-RU" sz="66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показывает список достижений с иконками, описанием и статусом (галочка или крестик). При нажатии на текст </a:t>
            </a:r>
            <a:r>
              <a:rPr lang="ru-RU" sz="6600" i="1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“Двигаемся далее-&gt;” </a:t>
            </a:r>
            <a:r>
              <a:rPr lang="ru-RU" sz="66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игра завершается и начинается заново.</a:t>
            </a:r>
            <a:endParaRPr lang="en-US" sz="6600" b="1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7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15">
          <a:extLst>
            <a:ext uri="{FF2B5EF4-FFF2-40B4-BE49-F238E27FC236}">
              <a16:creationId xmlns:a16="http://schemas.microsoft.com/office/drawing/2014/main" id="{75533F82-746C-0DFB-BDD2-5FFED1E2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 ">
            <a:extLst>
              <a:ext uri="{FF2B5EF4-FFF2-40B4-BE49-F238E27FC236}">
                <a16:creationId xmlns:a16="http://schemas.microsoft.com/office/drawing/2014/main" id="{16DC26F9-0ED9-8007-138A-AA78EBE13F6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EDF6A33-4530-149D-BFB7-C3DED6F2DBE8}"/>
              </a:ext>
            </a:extLst>
          </p:cNvPr>
          <p:cNvSpPr/>
          <p:nvPr/>
        </p:nvSpPr>
        <p:spPr>
          <a:xfrm>
            <a:off x="-5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19000"/>
                </a:srgbClr>
              </a:gs>
              <a:gs pos="21000">
                <a:srgbClr val="172949">
                  <a:lumMod val="68000"/>
                  <a:alpha val="42000"/>
                </a:srgbClr>
              </a:gs>
              <a:gs pos="69000">
                <a:schemeClr val="accent1">
                  <a:lumMod val="50000"/>
                  <a:alpha val="7000"/>
                </a:schemeClr>
              </a:gs>
              <a:gs pos="100000">
                <a:srgbClr val="151B31">
                  <a:alpha val="4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7;p1">
            <a:extLst>
              <a:ext uri="{FF2B5EF4-FFF2-40B4-BE49-F238E27FC236}">
                <a16:creationId xmlns:a16="http://schemas.microsoft.com/office/drawing/2014/main" id="{8310DAA1-9BBB-2F2D-358D-9363714C58A8}"/>
              </a:ext>
            </a:extLst>
          </p:cNvPr>
          <p:cNvSpPr/>
          <p:nvPr/>
        </p:nvSpPr>
        <p:spPr>
          <a:xfrm>
            <a:off x="403540" y="40341"/>
            <a:ext cx="24387047" cy="3567529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softEdge rad="215900"/>
          </a:effectLst>
          <a:scene3d>
            <a:camera prst="perspectiveRelaxedModerately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chivo"/>
              <a:buNone/>
            </a:pPr>
            <a:r>
              <a:rPr lang="ru-RU" sz="11500" b="1" i="0" u="none" strike="noStrike" cap="none" dirty="0">
                <a:solidFill>
                  <a:srgbClr val="FEE800"/>
                </a:solidFill>
                <a:latin typeface="Impact" panose="020B0806030902050204" pitchFamily="34" charset="0"/>
                <a:ea typeface="Archivo"/>
                <a:cs typeface="Archivo"/>
                <a:sym typeface="Archivo"/>
              </a:rPr>
              <a:t>Команда</a:t>
            </a:r>
            <a:endParaRPr sz="11500" b="0" i="0" u="none" strike="noStrike" cap="none" dirty="0">
              <a:solidFill>
                <a:srgbClr val="FEE800"/>
              </a:solidFill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>
            <a:extLst>
              <a:ext uri="{FF2B5EF4-FFF2-40B4-BE49-F238E27FC236}">
                <a16:creationId xmlns:a16="http://schemas.microsoft.com/office/drawing/2014/main" id="{59A5E00C-C04B-4AE4-C07C-47EEB1DBE8C3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;p1">
            <a:extLst>
              <a:ext uri="{FF2B5EF4-FFF2-40B4-BE49-F238E27FC236}">
                <a16:creationId xmlns:a16="http://schemas.microsoft.com/office/drawing/2014/main" id="{01CAF82F-71AF-08AC-A4DA-6437F0E4699A}"/>
              </a:ext>
            </a:extLst>
          </p:cNvPr>
          <p:cNvSpPr/>
          <p:nvPr/>
        </p:nvSpPr>
        <p:spPr>
          <a:xfrm>
            <a:off x="1146000" y="2455479"/>
            <a:ext cx="11640672" cy="175687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softEdge rad="215900"/>
          </a:effectLst>
          <a:scene3d>
            <a:camera prst="perspectiveRelaxedModerately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chivo"/>
              <a:buNone/>
            </a:pPr>
            <a:r>
              <a:rPr lang="ru-RU" sz="10500" b="1" i="0" u="none" strike="noStrike" cap="none" dirty="0">
                <a:solidFill>
                  <a:srgbClr val="FEE800"/>
                </a:solidFill>
                <a:latin typeface="Impact" panose="020B0806030902050204" pitchFamily="34" charset="0"/>
                <a:ea typeface="Archivo"/>
                <a:cs typeface="Archivo"/>
                <a:sym typeface="Archivo"/>
              </a:rPr>
              <a:t>Аршинова Евгения</a:t>
            </a:r>
            <a:endParaRPr sz="10500" b="0" i="0" u="none" strike="noStrike" cap="none" dirty="0">
              <a:solidFill>
                <a:srgbClr val="FEE800"/>
              </a:solidFill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;p1">
            <a:extLst>
              <a:ext uri="{FF2B5EF4-FFF2-40B4-BE49-F238E27FC236}">
                <a16:creationId xmlns:a16="http://schemas.microsoft.com/office/drawing/2014/main" id="{60395D44-143D-094C-C746-BB139214A951}"/>
              </a:ext>
            </a:extLst>
          </p:cNvPr>
          <p:cNvSpPr/>
          <p:nvPr/>
        </p:nvSpPr>
        <p:spPr>
          <a:xfrm>
            <a:off x="14415418" y="2455479"/>
            <a:ext cx="8825755" cy="163350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softEdge rad="215900"/>
          </a:effectLst>
          <a:scene3d>
            <a:camera prst="perspectiveRelaxedModerately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chivo"/>
              <a:buNone/>
            </a:pPr>
            <a:r>
              <a:rPr lang="ru-RU" sz="10500" b="1" i="0" u="none" strike="noStrike" cap="none" dirty="0">
                <a:solidFill>
                  <a:srgbClr val="FEE800"/>
                </a:solidFill>
                <a:latin typeface="Impact" panose="020B0806030902050204" pitchFamily="34" charset="0"/>
                <a:ea typeface="Archivo"/>
                <a:cs typeface="Archivo"/>
                <a:sym typeface="Archivo"/>
              </a:rPr>
              <a:t>Руслан Рзаев</a:t>
            </a:r>
            <a:endParaRPr sz="10500" b="0" i="0" u="none" strike="noStrike" cap="none" dirty="0">
              <a:solidFill>
                <a:srgbClr val="FEE800"/>
              </a:solidFill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13B9AD-BA70-C460-EE53-390E0EE68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555" y="3973573"/>
            <a:ext cx="8691561" cy="8691561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1F818E-D71A-4DC1-0B6B-49A0F2878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2514" y="3973572"/>
            <a:ext cx="8691561" cy="8691561"/>
          </a:xfrm>
          <a:prstGeom prst="rect">
            <a:avLst/>
          </a:prstGeom>
          <a:scene3d>
            <a:camera prst="perspectiveRelaxedModerately">
              <a:rot lat="2040000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3783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;p1" descr=" ">
            <a:extLst>
              <a:ext uri="{FF2B5EF4-FFF2-40B4-BE49-F238E27FC236}">
                <a16:creationId xmlns:a16="http://schemas.microsoft.com/office/drawing/2014/main" id="{BF924E61-CFBD-7400-9C6A-9C9367C3EC07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F1277B0-DE55-B950-D172-7AB2ECF399A3}"/>
              </a:ext>
            </a:extLst>
          </p:cNvPr>
          <p:cNvSpPr/>
          <p:nvPr/>
        </p:nvSpPr>
        <p:spPr>
          <a:xfrm>
            <a:off x="127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92000"/>
                </a:srgbClr>
              </a:gs>
              <a:gs pos="21000">
                <a:srgbClr val="172949">
                  <a:lumMod val="68000"/>
                  <a:alpha val="55000"/>
                </a:srgbClr>
              </a:gs>
              <a:gs pos="69000">
                <a:schemeClr val="accent1">
                  <a:lumMod val="50000"/>
                  <a:alpha val="21000"/>
                </a:schemeClr>
              </a:gs>
              <a:gs pos="100000">
                <a:srgbClr val="151B31">
                  <a:alpha val="4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Google Shape;577;p2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/>
          <p:cNvSpPr/>
          <p:nvPr/>
        </p:nvSpPr>
        <p:spPr>
          <a:xfrm rot="-5400000">
            <a:off x="22204468" y="8326859"/>
            <a:ext cx="3645356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Credit | Image: </a:t>
            </a:r>
            <a:r>
              <a:rPr lang="en-US" sz="2400" b="0" i="0" u="sng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2"/>
          <p:cNvSpPr/>
          <p:nvPr/>
        </p:nvSpPr>
        <p:spPr>
          <a:xfrm>
            <a:off x="10783648" y="3644900"/>
            <a:ext cx="12739692" cy="7175500"/>
          </a:xfrm>
          <a:prstGeom prst="roundRect">
            <a:avLst>
              <a:gd name="adj" fmla="val 1771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2"/>
          <p:cNvSpPr/>
          <p:nvPr/>
        </p:nvSpPr>
        <p:spPr>
          <a:xfrm>
            <a:off x="-127" y="6581124"/>
            <a:ext cx="24387175" cy="2548467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chivo Black"/>
              <a:buNone/>
            </a:pPr>
            <a:r>
              <a:rPr lang="ru-RU" sz="11500" b="0" i="0" u="none" strike="noStrike" cap="none" dirty="0">
                <a:solidFill>
                  <a:srgbClr val="FFC82E"/>
                </a:solidFill>
                <a:latin typeface="+mn-lt"/>
                <a:ea typeface="Calibri"/>
                <a:cs typeface="Calibri"/>
                <a:sym typeface="Archivo Black"/>
              </a:rPr>
              <a:t>Спасиб</a:t>
            </a:r>
            <a:r>
              <a:rPr lang="ru-RU" sz="11500" dirty="0">
                <a:solidFill>
                  <a:srgbClr val="FFC82E"/>
                </a:solidFill>
                <a:latin typeface="+mn-lt"/>
                <a:ea typeface="Calibri"/>
                <a:cs typeface="Calibri"/>
                <a:sym typeface="Archivo Black"/>
              </a:rPr>
              <a:t>о за внимание </a:t>
            </a:r>
            <a:endParaRPr lang="en-US" sz="11500" dirty="0">
              <a:solidFill>
                <a:srgbClr val="FFC82E"/>
              </a:solidFill>
              <a:latin typeface="+mn-lt"/>
              <a:ea typeface="Calibri"/>
              <a:cs typeface="Calibri"/>
              <a:sym typeface="Archivo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chivo Black"/>
              <a:buNone/>
            </a:pPr>
            <a:r>
              <a:rPr lang="en-US" sz="11500" b="1" dirty="0">
                <a:solidFill>
                  <a:srgbClr val="FFC82E"/>
                </a:solidFill>
                <a:latin typeface="+mn-lt"/>
                <a:ea typeface="Calibri"/>
                <a:cs typeface="Calibri"/>
                <a:sym typeface="Wingdings" panose="05000000000000000000" pitchFamily="2" charset="2"/>
              </a:rPr>
              <a:t></a:t>
            </a:r>
            <a:endParaRPr sz="11500" b="1" i="0" u="none" strike="noStrike" cap="none" dirty="0">
              <a:solidFill>
                <a:srgbClr val="FFC82E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021FAD-BD5F-ABD0-650C-134EFB5D0F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31666" b="32157"/>
          <a:stretch/>
        </p:blipFill>
        <p:spPr>
          <a:xfrm>
            <a:off x="5335524" y="2099896"/>
            <a:ext cx="13716000" cy="4961965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" descr=" 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brightnessContrast bright="-21000" contrast="-19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B2C7E1F-05E1-DEA5-29E6-A92C51877BB2}"/>
              </a:ext>
            </a:extLst>
          </p:cNvPr>
          <p:cNvSpPr/>
          <p:nvPr/>
        </p:nvSpPr>
        <p:spPr>
          <a:xfrm>
            <a:off x="0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19000"/>
                </a:srgbClr>
              </a:gs>
              <a:gs pos="21000">
                <a:srgbClr val="172949">
                  <a:lumMod val="68000"/>
                  <a:alpha val="42000"/>
                </a:srgbClr>
              </a:gs>
              <a:gs pos="69000">
                <a:schemeClr val="accent1">
                  <a:lumMod val="50000"/>
                  <a:alpha val="7000"/>
                </a:schemeClr>
              </a:gs>
              <a:gs pos="100000">
                <a:srgbClr val="151B31">
                  <a:alpha val="4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29;p2"/>
          <p:cNvSpPr/>
          <p:nvPr/>
        </p:nvSpPr>
        <p:spPr>
          <a:xfrm>
            <a:off x="7324582" y="4222376"/>
            <a:ext cx="9737884" cy="1600200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chivo Black"/>
              <a:buNone/>
            </a:pPr>
            <a:r>
              <a:rPr lang="ru-RU" sz="15400" b="0" i="0" u="none" strike="noStrike" cap="none" dirty="0">
                <a:solidFill>
                  <a:srgbClr val="FEE800"/>
                </a:solidFill>
                <a:latin typeface="Haettenschweiler" panose="020B0706040902060204" pitchFamily="34" charset="0"/>
                <a:ea typeface="Archivo Black"/>
                <a:cs typeface="Archivo Black"/>
                <a:sym typeface="Archivo Black"/>
              </a:rPr>
              <a:t>Идея проекта</a:t>
            </a:r>
            <a:endParaRPr sz="15400" b="0" i="0" u="none" strike="noStrike" cap="none" dirty="0">
              <a:solidFill>
                <a:srgbClr val="FEE800"/>
              </a:solidFill>
              <a:latin typeface="Haettenschweiler" panose="020B070604090206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993841" y="6757147"/>
            <a:ext cx="14399366" cy="1913467"/>
          </a:xfrm>
          <a:prstGeom prst="rect">
            <a:avLst/>
          </a:prstGeom>
          <a:noFill/>
          <a:ln>
            <a:noFill/>
          </a:ln>
          <a:scene3d>
            <a:camera prst="perspectiveRelaxedModerately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chivo"/>
              <a:buNone/>
            </a:pPr>
            <a:r>
              <a:rPr lang="ru-RU" sz="60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Игра по культовому фильму “Звёздные войны Эпизод I: Скрытая угроза” с уровнями</a:t>
            </a:r>
            <a:r>
              <a:rPr lang="en-US" sz="60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,</a:t>
            </a:r>
            <a:r>
              <a:rPr lang="ru-RU" sz="60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повторяющими сюжет ключевых событий фильма. </a:t>
            </a:r>
            <a:endParaRPr lang="en-US" sz="6000" b="1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575">
          <a:extLst>
            <a:ext uri="{FF2B5EF4-FFF2-40B4-BE49-F238E27FC236}">
              <a16:creationId xmlns:a16="http://schemas.microsoft.com/office/drawing/2014/main" id="{7A8584E6-8A03-24FE-4B2D-B6B36EE9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;p1" descr=" ">
            <a:extLst>
              <a:ext uri="{FF2B5EF4-FFF2-40B4-BE49-F238E27FC236}">
                <a16:creationId xmlns:a16="http://schemas.microsoft.com/office/drawing/2014/main" id="{6DBFE8E1-2D3C-AC75-79E3-F6F42AF2A1A8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A5D91C-7171-E22B-96D7-4677380A2DF3}"/>
              </a:ext>
            </a:extLst>
          </p:cNvPr>
          <p:cNvSpPr/>
          <p:nvPr/>
        </p:nvSpPr>
        <p:spPr>
          <a:xfrm>
            <a:off x="127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92000"/>
                </a:srgbClr>
              </a:gs>
              <a:gs pos="21000">
                <a:srgbClr val="172949">
                  <a:lumMod val="68000"/>
                  <a:alpha val="55000"/>
                </a:srgbClr>
              </a:gs>
              <a:gs pos="69000">
                <a:schemeClr val="accent1">
                  <a:lumMod val="50000"/>
                  <a:alpha val="21000"/>
                </a:schemeClr>
              </a:gs>
              <a:gs pos="100000">
                <a:srgbClr val="151B31">
                  <a:alpha val="4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Google Shape;577;p22">
            <a:extLst>
              <a:ext uri="{FF2B5EF4-FFF2-40B4-BE49-F238E27FC236}">
                <a16:creationId xmlns:a16="http://schemas.microsoft.com/office/drawing/2014/main" id="{7ED5D4AE-A042-2436-D547-344B599CEF8F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>
            <a:extLst>
              <a:ext uri="{FF2B5EF4-FFF2-40B4-BE49-F238E27FC236}">
                <a16:creationId xmlns:a16="http://schemas.microsoft.com/office/drawing/2014/main" id="{CEF6A732-21BC-88E4-7604-00AAC7BD3824}"/>
              </a:ext>
            </a:extLst>
          </p:cNvPr>
          <p:cNvSpPr/>
          <p:nvPr/>
        </p:nvSpPr>
        <p:spPr>
          <a:xfrm rot="-5400000">
            <a:off x="22204468" y="8326859"/>
            <a:ext cx="3645356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Credit | Image: </a:t>
            </a:r>
            <a:r>
              <a:rPr lang="en-US" sz="2400" b="0" i="0" u="sng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2">
            <a:extLst>
              <a:ext uri="{FF2B5EF4-FFF2-40B4-BE49-F238E27FC236}">
                <a16:creationId xmlns:a16="http://schemas.microsoft.com/office/drawing/2014/main" id="{3BB5FAD5-4007-37DF-F7C1-3D569B7B8081}"/>
              </a:ext>
            </a:extLst>
          </p:cNvPr>
          <p:cNvSpPr/>
          <p:nvPr/>
        </p:nvSpPr>
        <p:spPr>
          <a:xfrm>
            <a:off x="10783648" y="3644900"/>
            <a:ext cx="12739692" cy="7175500"/>
          </a:xfrm>
          <a:prstGeom prst="roundRect">
            <a:avLst>
              <a:gd name="adj" fmla="val 1771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98E48E-02F5-BB99-338C-0B102107F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41" y="612473"/>
            <a:ext cx="12934513" cy="97008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CD0EE0-1EED-E200-ABBB-F01BC4AAC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3650" y="3402643"/>
            <a:ext cx="12934511" cy="97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79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575">
          <a:extLst>
            <a:ext uri="{FF2B5EF4-FFF2-40B4-BE49-F238E27FC236}">
              <a16:creationId xmlns:a16="http://schemas.microsoft.com/office/drawing/2014/main" id="{ACB6F2E5-116B-9347-A9E1-D2E845D62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;p1" descr=" ">
            <a:extLst>
              <a:ext uri="{FF2B5EF4-FFF2-40B4-BE49-F238E27FC236}">
                <a16:creationId xmlns:a16="http://schemas.microsoft.com/office/drawing/2014/main" id="{F66F13FD-19B0-D60E-BF1C-845E2BF2EA5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AD232E2-AFC6-6489-A476-B255D5FE10F3}"/>
              </a:ext>
            </a:extLst>
          </p:cNvPr>
          <p:cNvSpPr/>
          <p:nvPr/>
        </p:nvSpPr>
        <p:spPr>
          <a:xfrm>
            <a:off x="127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92000"/>
                </a:srgbClr>
              </a:gs>
              <a:gs pos="21000">
                <a:srgbClr val="172949">
                  <a:lumMod val="68000"/>
                  <a:alpha val="55000"/>
                </a:srgbClr>
              </a:gs>
              <a:gs pos="69000">
                <a:schemeClr val="accent1">
                  <a:lumMod val="50000"/>
                  <a:alpha val="21000"/>
                </a:schemeClr>
              </a:gs>
              <a:gs pos="100000">
                <a:srgbClr val="151B31">
                  <a:alpha val="4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Google Shape;577;p22">
            <a:extLst>
              <a:ext uri="{FF2B5EF4-FFF2-40B4-BE49-F238E27FC236}">
                <a16:creationId xmlns:a16="http://schemas.microsoft.com/office/drawing/2014/main" id="{2CE692A6-20B6-0D8D-E23C-B09C3C7684CA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>
            <a:extLst>
              <a:ext uri="{FF2B5EF4-FFF2-40B4-BE49-F238E27FC236}">
                <a16:creationId xmlns:a16="http://schemas.microsoft.com/office/drawing/2014/main" id="{EDE197B7-4913-9CBF-548A-974F0A0211DD}"/>
              </a:ext>
            </a:extLst>
          </p:cNvPr>
          <p:cNvSpPr/>
          <p:nvPr/>
        </p:nvSpPr>
        <p:spPr>
          <a:xfrm rot="-5400000">
            <a:off x="22204468" y="8326859"/>
            <a:ext cx="3645356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Credit | Image: </a:t>
            </a:r>
            <a:r>
              <a:rPr lang="en-US" sz="2400" b="0" i="0" u="sng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2">
            <a:extLst>
              <a:ext uri="{FF2B5EF4-FFF2-40B4-BE49-F238E27FC236}">
                <a16:creationId xmlns:a16="http://schemas.microsoft.com/office/drawing/2014/main" id="{AE7718FB-DA17-4D7B-69EE-BB8B0074711D}"/>
              </a:ext>
            </a:extLst>
          </p:cNvPr>
          <p:cNvSpPr/>
          <p:nvPr/>
        </p:nvSpPr>
        <p:spPr>
          <a:xfrm>
            <a:off x="10783648" y="3644900"/>
            <a:ext cx="12739692" cy="7175500"/>
          </a:xfrm>
          <a:prstGeom prst="roundRect">
            <a:avLst>
              <a:gd name="adj" fmla="val 1771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6D00B9-6B58-FBFC-4527-AC260DF8F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29" y="636775"/>
            <a:ext cx="12666040" cy="9878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75749-EA74-E363-9C9A-D32702538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2884" y="3200400"/>
            <a:ext cx="12652310" cy="98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0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575">
          <a:extLst>
            <a:ext uri="{FF2B5EF4-FFF2-40B4-BE49-F238E27FC236}">
              <a16:creationId xmlns:a16="http://schemas.microsoft.com/office/drawing/2014/main" id="{A599D4C9-C7C2-DFD4-5FA2-BB1566FE0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;p1" descr=" ">
            <a:extLst>
              <a:ext uri="{FF2B5EF4-FFF2-40B4-BE49-F238E27FC236}">
                <a16:creationId xmlns:a16="http://schemas.microsoft.com/office/drawing/2014/main" id="{17332CF3-337B-264B-6275-1F37ECF88FA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8393D9C-B235-09EE-3930-D4FF72DFF8BA}"/>
              </a:ext>
            </a:extLst>
          </p:cNvPr>
          <p:cNvSpPr/>
          <p:nvPr/>
        </p:nvSpPr>
        <p:spPr>
          <a:xfrm>
            <a:off x="127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92000"/>
                </a:srgbClr>
              </a:gs>
              <a:gs pos="21000">
                <a:srgbClr val="172949">
                  <a:lumMod val="68000"/>
                  <a:alpha val="55000"/>
                </a:srgbClr>
              </a:gs>
              <a:gs pos="69000">
                <a:schemeClr val="accent1">
                  <a:lumMod val="50000"/>
                  <a:alpha val="21000"/>
                </a:schemeClr>
              </a:gs>
              <a:gs pos="100000">
                <a:srgbClr val="151B31">
                  <a:alpha val="4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Google Shape;577;p22">
            <a:extLst>
              <a:ext uri="{FF2B5EF4-FFF2-40B4-BE49-F238E27FC236}">
                <a16:creationId xmlns:a16="http://schemas.microsoft.com/office/drawing/2014/main" id="{E27C3AA6-2D2C-96A3-4A8A-1C6359A96C75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>
            <a:extLst>
              <a:ext uri="{FF2B5EF4-FFF2-40B4-BE49-F238E27FC236}">
                <a16:creationId xmlns:a16="http://schemas.microsoft.com/office/drawing/2014/main" id="{13AFEE9F-91DA-2D79-FE22-9CD931C66584}"/>
              </a:ext>
            </a:extLst>
          </p:cNvPr>
          <p:cNvSpPr/>
          <p:nvPr/>
        </p:nvSpPr>
        <p:spPr>
          <a:xfrm rot="-5400000">
            <a:off x="22204468" y="8326859"/>
            <a:ext cx="3645356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Credit | Image: </a:t>
            </a:r>
            <a:r>
              <a:rPr lang="en-US" sz="2400" b="0" i="0" u="sng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2">
            <a:extLst>
              <a:ext uri="{FF2B5EF4-FFF2-40B4-BE49-F238E27FC236}">
                <a16:creationId xmlns:a16="http://schemas.microsoft.com/office/drawing/2014/main" id="{AD408484-30DA-DAF9-7597-3ECF7C0C6BA4}"/>
              </a:ext>
            </a:extLst>
          </p:cNvPr>
          <p:cNvSpPr/>
          <p:nvPr/>
        </p:nvSpPr>
        <p:spPr>
          <a:xfrm>
            <a:off x="10783648" y="3644900"/>
            <a:ext cx="12739692" cy="7175500"/>
          </a:xfrm>
          <a:prstGeom prst="roundRect">
            <a:avLst>
              <a:gd name="adj" fmla="val 1771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A73F7-632E-38DB-3E70-68B958AB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9688" y="315434"/>
            <a:ext cx="12666040" cy="9499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283E91-CA4F-D095-41A8-BCB87B4BCE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415177" y="3655198"/>
            <a:ext cx="12652310" cy="94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7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D804430-7865-08CD-56ED-939A8284C38B}"/>
              </a:ext>
            </a:extLst>
          </p:cNvPr>
          <p:cNvSpPr/>
          <p:nvPr/>
        </p:nvSpPr>
        <p:spPr>
          <a:xfrm>
            <a:off x="0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6000"/>
                </a:srgbClr>
              </a:gs>
              <a:gs pos="21000">
                <a:srgbClr val="172949">
                  <a:lumMod val="68000"/>
                  <a:alpha val="45000"/>
                </a:srgbClr>
              </a:gs>
              <a:gs pos="69000">
                <a:schemeClr val="accent1">
                  <a:lumMod val="50000"/>
                  <a:alpha val="7000"/>
                </a:schemeClr>
              </a:gs>
              <a:gs pos="100000">
                <a:srgbClr val="151B31">
                  <a:alpha val="44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38;p3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-127" y="-326061"/>
            <a:ext cx="24387175" cy="2014942"/>
          </a:xfrm>
          <a:prstGeom prst="rect">
            <a:avLst/>
          </a:prstGeom>
          <a:noFill/>
          <a:ln>
            <a:noFill/>
          </a:ln>
          <a:scene3d>
            <a:camera prst="perspectiveAbove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chivo Black"/>
              <a:buNone/>
            </a:pPr>
            <a:r>
              <a:rPr lang="ru-RU" sz="11000" b="0" i="0" u="none" strike="noStrike" cap="none" dirty="0">
                <a:solidFill>
                  <a:srgbClr val="FEE800"/>
                </a:solidFill>
                <a:latin typeface="Haettenschweiler" panose="020B0706040902060204" pitchFamily="34" charset="0"/>
                <a:ea typeface="Archivo Black"/>
                <a:cs typeface="Archivo Black"/>
                <a:sym typeface="Archivo Black"/>
              </a:rPr>
              <a:t>Структура проекта</a:t>
            </a:r>
            <a:endParaRPr lang="en-US" sz="11000" b="0" i="0" u="none" strike="noStrike" cap="none" dirty="0">
              <a:solidFill>
                <a:srgbClr val="FEE800"/>
              </a:solidFill>
              <a:latin typeface="Haettenschweiler" panose="020B070604090206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1879835" y="4521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178322" y="4902200"/>
            <a:ext cx="102882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chivo Black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3708864" y="4730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9653206" y="4521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11482235" y="4730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1879835" y="75057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3708864" y="77152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9653206" y="75057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11482235" y="77152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879835" y="10490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3708864" y="10699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9653206" y="10490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11482235" y="10699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9AE50-B00E-CA6B-6F62-B5482649425F}"/>
              </a:ext>
            </a:extLst>
          </p:cNvPr>
          <p:cNvSpPr txBox="1"/>
          <p:nvPr/>
        </p:nvSpPr>
        <p:spPr>
          <a:xfrm>
            <a:off x="664177" y="1262291"/>
            <a:ext cx="19133560" cy="1265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4100" u="sng" dirty="0">
                <a:solidFill>
                  <a:schemeClr val="bg1"/>
                </a:solidFill>
                <a:latin typeface="+mn-lt"/>
              </a:rPr>
              <a:t>utils.py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  –  файл с абстрактными функциями;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4100" u="sng" dirty="0">
                <a:solidFill>
                  <a:schemeClr val="bg1"/>
                </a:solidFill>
                <a:latin typeface="+mn-lt"/>
              </a:rPr>
              <a:t>config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.py  –  константы, изображения и звуки программы;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4100" u="sng" dirty="0">
                <a:solidFill>
                  <a:schemeClr val="bg1"/>
                </a:solidFill>
                <a:latin typeface="+mn-lt"/>
              </a:rPr>
              <a:t>Scene1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 – класс первого уровня игры;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4100" u="sng" dirty="0">
                <a:solidFill>
                  <a:schemeClr val="bg1"/>
                </a:solidFill>
                <a:latin typeface="+mn-lt"/>
              </a:rPr>
              <a:t>Scene2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 – класс второго уровня игры;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4100" u="sng" dirty="0">
                <a:solidFill>
                  <a:schemeClr val="bg1"/>
                </a:solidFill>
                <a:latin typeface="+mn-lt"/>
              </a:rPr>
              <a:t>start</a:t>
            </a:r>
            <a:r>
              <a:rPr lang="ru-RU" sz="4100" u="sng" dirty="0">
                <a:solidFill>
                  <a:schemeClr val="bg1"/>
                </a:solidFill>
                <a:latin typeface="+mn-lt"/>
              </a:rPr>
              <a:t>_screen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.py – стартовое окно;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4100" u="sng" dirty="0">
                <a:solidFill>
                  <a:schemeClr val="bg1"/>
                </a:solidFill>
                <a:latin typeface="+mn-lt"/>
              </a:rPr>
              <a:t>final_screen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.py – финальное окно;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4100" u="sng" dirty="0" err="1">
                <a:solidFill>
                  <a:schemeClr val="bg1"/>
                </a:solidFill>
                <a:latin typeface="+mn-lt"/>
              </a:rPr>
              <a:t>episode_text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 – функция показа экрана с межуровневым текстом;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4100" u="sng" dirty="0" err="1">
                <a:solidFill>
                  <a:schemeClr val="bg1"/>
                </a:solidFill>
                <a:latin typeface="+mn-lt"/>
              </a:rPr>
              <a:t>game.db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 – база данных с двумя таблицами уровней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ru-RU" sz="4100" dirty="0">
                <a:solidFill>
                  <a:schemeClr val="bg1"/>
                </a:solidFill>
                <a:latin typeface="+mn-lt"/>
              </a:rPr>
              <a:t>      (по одной таблице на уровень);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4100" u="sng" dirty="0">
                <a:solidFill>
                  <a:schemeClr val="bg1"/>
                </a:solidFill>
                <a:latin typeface="+mn-lt"/>
              </a:rPr>
              <a:t>level1_</a:t>
            </a:r>
            <a:r>
              <a:rPr lang="en-US" sz="4100" u="sng" dirty="0">
                <a:solidFill>
                  <a:schemeClr val="bg1"/>
                </a:solidFill>
                <a:latin typeface="+mn-lt"/>
              </a:rPr>
              <a:t>sprites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 – папка с классами объектов первого уровня;</a:t>
            </a:r>
          </a:p>
          <a:p>
            <a:pPr marL="571500" lvl="1" indent="-571500">
              <a:lnSpc>
                <a:spcPct val="150000"/>
              </a:lnSpc>
              <a:buClr>
                <a:schemeClr val="bg1"/>
              </a:buClr>
              <a:buSzPct val="110000"/>
              <a:buFont typeface="Courier New" panose="02070309020205020404" pitchFamily="49" charset="0"/>
              <a:buChar char="o"/>
            </a:pPr>
            <a:r>
              <a:rPr lang="ru-RU" sz="4100" u="sng" dirty="0" err="1">
                <a:solidFill>
                  <a:schemeClr val="bg1"/>
                </a:solidFill>
                <a:latin typeface="+mn-lt"/>
              </a:rPr>
              <a:t>level</a:t>
            </a:r>
            <a:r>
              <a:rPr lang="en-US" sz="4100" u="sng" dirty="0">
                <a:solidFill>
                  <a:schemeClr val="bg1"/>
                </a:solidFill>
                <a:latin typeface="+mn-lt"/>
              </a:rPr>
              <a:t>2</a:t>
            </a:r>
            <a:r>
              <a:rPr lang="ru-RU" sz="4100" u="sng" dirty="0">
                <a:solidFill>
                  <a:schemeClr val="bg1"/>
                </a:solidFill>
                <a:latin typeface="+mn-lt"/>
              </a:rPr>
              <a:t>_</a:t>
            </a:r>
            <a:r>
              <a:rPr lang="ru-RU" sz="4100" u="sng" dirty="0" err="1">
                <a:solidFill>
                  <a:schemeClr val="bg1"/>
                </a:solidFill>
                <a:latin typeface="+mn-lt"/>
              </a:rPr>
              <a:t>objs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 – папка с классами объектов второго уровня;</a:t>
            </a:r>
            <a:endParaRPr lang="en-US" sz="4100" dirty="0">
              <a:solidFill>
                <a:schemeClr val="bg1"/>
              </a:solidFill>
              <a:latin typeface="+mn-lt"/>
            </a:endParaRPr>
          </a:p>
          <a:p>
            <a:pPr marL="571500" lvl="1" indent="-571500">
              <a:lnSpc>
                <a:spcPct val="150000"/>
              </a:lnSpc>
              <a:buClr>
                <a:schemeClr val="bg1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4100" u="sng" dirty="0">
                <a:solidFill>
                  <a:schemeClr val="bg1"/>
                </a:solidFill>
                <a:latin typeface="+mn-lt"/>
              </a:rPr>
              <a:t>Achievement</a:t>
            </a:r>
            <a:r>
              <a:rPr lang="en-US" sz="41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– класс всплывающего достижения;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4100" u="sng" dirty="0" err="1">
                <a:solidFill>
                  <a:schemeClr val="bg1"/>
                </a:solidFill>
                <a:latin typeface="+mn-lt"/>
              </a:rPr>
              <a:t>data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 - папка с подпапками </a:t>
            </a:r>
            <a:r>
              <a:rPr lang="ru-RU" sz="4100" i="1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ru-RU" sz="41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(изображения) и </a:t>
            </a:r>
            <a:r>
              <a:rPr lang="ru-RU" sz="4100" i="1" dirty="0" err="1">
                <a:solidFill>
                  <a:schemeClr val="bg1"/>
                </a:solidFill>
                <a:latin typeface="+mn-lt"/>
              </a:rPr>
              <a:t>sound</a:t>
            </a:r>
            <a:r>
              <a:rPr lang="ru-RU" sz="41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4100" dirty="0">
                <a:solidFill>
                  <a:schemeClr val="bg1"/>
                </a:solidFill>
                <a:latin typeface="+mn-lt"/>
              </a:rPr>
              <a:t>(звуки).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63A7D-7252-F218-14EE-1581C8FC4F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954413" y="1890587"/>
            <a:ext cx="5015001" cy="11033004"/>
          </a:xfrm>
          <a:prstGeom prst="rect">
            <a:avLst/>
          </a:prstGeom>
          <a:effectLst>
            <a:glow rad="317500">
              <a:schemeClr val="accent1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35">
          <a:extLst>
            <a:ext uri="{FF2B5EF4-FFF2-40B4-BE49-F238E27FC236}">
              <a16:creationId xmlns:a16="http://schemas.microsoft.com/office/drawing/2014/main" id="{ED7B9F4D-5ED3-0DB2-7257-BF5DBDFDC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" descr=" ">
            <a:extLst>
              <a:ext uri="{FF2B5EF4-FFF2-40B4-BE49-F238E27FC236}">
                <a16:creationId xmlns:a16="http://schemas.microsoft.com/office/drawing/2014/main" id="{5F58623E-6738-6496-5AFF-FA10C8D723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1CAF07-3E9D-7F33-D8B3-A6B75F5E88EA}"/>
              </a:ext>
            </a:extLst>
          </p:cNvPr>
          <p:cNvSpPr/>
          <p:nvPr/>
        </p:nvSpPr>
        <p:spPr>
          <a:xfrm>
            <a:off x="0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6000"/>
                </a:srgbClr>
              </a:gs>
              <a:gs pos="21000">
                <a:srgbClr val="172949">
                  <a:lumMod val="68000"/>
                  <a:alpha val="45000"/>
                </a:srgbClr>
              </a:gs>
              <a:gs pos="69000">
                <a:schemeClr val="accent1">
                  <a:lumMod val="50000"/>
                  <a:alpha val="7000"/>
                </a:schemeClr>
              </a:gs>
              <a:gs pos="100000">
                <a:srgbClr val="151B31">
                  <a:alpha val="44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38;p3">
            <a:extLst>
              <a:ext uri="{FF2B5EF4-FFF2-40B4-BE49-F238E27FC236}">
                <a16:creationId xmlns:a16="http://schemas.microsoft.com/office/drawing/2014/main" id="{28742636-3C4E-6E4C-F06A-75FB78AD8A0F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extLst>
              <a:ext uri="{FF2B5EF4-FFF2-40B4-BE49-F238E27FC236}">
                <a16:creationId xmlns:a16="http://schemas.microsoft.com/office/drawing/2014/main" id="{3A0B08E6-3464-1E6F-3310-044D4C268171}"/>
              </a:ext>
            </a:extLst>
          </p:cNvPr>
          <p:cNvSpPr/>
          <p:nvPr/>
        </p:nvSpPr>
        <p:spPr>
          <a:xfrm>
            <a:off x="0" y="442508"/>
            <a:ext cx="24387175" cy="2014942"/>
          </a:xfrm>
          <a:prstGeom prst="rect">
            <a:avLst/>
          </a:prstGeom>
          <a:noFill/>
          <a:ln>
            <a:noFill/>
          </a:ln>
          <a:scene3d>
            <a:camera prst="perspectiveAbove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chivo Black"/>
              <a:buNone/>
            </a:pPr>
            <a:r>
              <a:rPr lang="ru-RU" sz="13200" b="0" i="0" u="none" strike="noStrike" cap="none" dirty="0">
                <a:solidFill>
                  <a:srgbClr val="FEE800"/>
                </a:solidFill>
                <a:latin typeface="Haettenschweiler" panose="020B0706040902060204" pitchFamily="34" charset="0"/>
                <a:ea typeface="Archivo Black"/>
                <a:cs typeface="Archivo Black"/>
                <a:sym typeface="Archivo Black"/>
              </a:rPr>
              <a:t>Структура ба</a:t>
            </a:r>
            <a:r>
              <a:rPr lang="ru-RU" sz="11500" b="0" i="0" u="none" strike="noStrike" cap="none" dirty="0">
                <a:solidFill>
                  <a:srgbClr val="FEE800"/>
                </a:solidFill>
                <a:latin typeface="+mn-lt"/>
                <a:ea typeface="Archivo Black"/>
                <a:cs typeface="Archivo Black"/>
                <a:sym typeface="Archivo Black"/>
              </a:rPr>
              <a:t>з</a:t>
            </a:r>
            <a:r>
              <a:rPr lang="ru-RU" sz="13200" b="0" i="0" u="none" strike="noStrike" cap="none" dirty="0">
                <a:solidFill>
                  <a:srgbClr val="FEE800"/>
                </a:solidFill>
                <a:latin typeface="Haettenschweiler" panose="020B0706040902060204" pitchFamily="34" charset="0"/>
                <a:ea typeface="Archivo Black"/>
                <a:cs typeface="Archivo Black"/>
                <a:sym typeface="Archivo Black"/>
              </a:rPr>
              <a:t>ы данных</a:t>
            </a:r>
            <a:endParaRPr lang="en-US" sz="13200" b="0" i="0" u="none" strike="noStrike" cap="none" dirty="0">
              <a:solidFill>
                <a:srgbClr val="FEE800"/>
              </a:solidFill>
              <a:latin typeface="Haettenschweiler" panose="020B070604090206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>
            <a:extLst>
              <a:ext uri="{FF2B5EF4-FFF2-40B4-BE49-F238E27FC236}">
                <a16:creationId xmlns:a16="http://schemas.microsoft.com/office/drawing/2014/main" id="{C3AFD766-0736-199B-6FB6-81EF5100F14C}"/>
              </a:ext>
            </a:extLst>
          </p:cNvPr>
          <p:cNvSpPr/>
          <p:nvPr/>
        </p:nvSpPr>
        <p:spPr>
          <a:xfrm>
            <a:off x="1879835" y="4521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>
            <a:extLst>
              <a:ext uri="{FF2B5EF4-FFF2-40B4-BE49-F238E27FC236}">
                <a16:creationId xmlns:a16="http://schemas.microsoft.com/office/drawing/2014/main" id="{2FA5B3B3-27BF-4923-535B-FFE3CA49CACF}"/>
              </a:ext>
            </a:extLst>
          </p:cNvPr>
          <p:cNvSpPr/>
          <p:nvPr/>
        </p:nvSpPr>
        <p:spPr>
          <a:xfrm>
            <a:off x="2178322" y="4902200"/>
            <a:ext cx="102882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chivo Black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>
            <a:extLst>
              <a:ext uri="{FF2B5EF4-FFF2-40B4-BE49-F238E27FC236}">
                <a16:creationId xmlns:a16="http://schemas.microsoft.com/office/drawing/2014/main" id="{EB2A9470-FFE6-92DC-2EF5-0E40880F71A7}"/>
              </a:ext>
            </a:extLst>
          </p:cNvPr>
          <p:cNvSpPr/>
          <p:nvPr/>
        </p:nvSpPr>
        <p:spPr>
          <a:xfrm>
            <a:off x="3708864" y="4730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>
            <a:extLst>
              <a:ext uri="{FF2B5EF4-FFF2-40B4-BE49-F238E27FC236}">
                <a16:creationId xmlns:a16="http://schemas.microsoft.com/office/drawing/2014/main" id="{1B59DB51-CCBF-E554-3CBE-E17530BE605B}"/>
              </a:ext>
            </a:extLst>
          </p:cNvPr>
          <p:cNvSpPr/>
          <p:nvPr/>
        </p:nvSpPr>
        <p:spPr>
          <a:xfrm>
            <a:off x="9653206" y="4521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>
            <a:extLst>
              <a:ext uri="{FF2B5EF4-FFF2-40B4-BE49-F238E27FC236}">
                <a16:creationId xmlns:a16="http://schemas.microsoft.com/office/drawing/2014/main" id="{741943C8-4002-35DD-ABAE-779C217C070A}"/>
              </a:ext>
            </a:extLst>
          </p:cNvPr>
          <p:cNvSpPr/>
          <p:nvPr/>
        </p:nvSpPr>
        <p:spPr>
          <a:xfrm>
            <a:off x="11482235" y="4730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>
            <a:extLst>
              <a:ext uri="{FF2B5EF4-FFF2-40B4-BE49-F238E27FC236}">
                <a16:creationId xmlns:a16="http://schemas.microsoft.com/office/drawing/2014/main" id="{8374A647-3162-AF23-DDFE-3D8FAEEC0436}"/>
              </a:ext>
            </a:extLst>
          </p:cNvPr>
          <p:cNvSpPr/>
          <p:nvPr/>
        </p:nvSpPr>
        <p:spPr>
          <a:xfrm>
            <a:off x="1879835" y="75057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>
            <a:extLst>
              <a:ext uri="{FF2B5EF4-FFF2-40B4-BE49-F238E27FC236}">
                <a16:creationId xmlns:a16="http://schemas.microsoft.com/office/drawing/2014/main" id="{9D4AB8C6-BADD-48A0-9287-6A341712A4EE}"/>
              </a:ext>
            </a:extLst>
          </p:cNvPr>
          <p:cNvSpPr/>
          <p:nvPr/>
        </p:nvSpPr>
        <p:spPr>
          <a:xfrm>
            <a:off x="3708864" y="77152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8DC2FD55-46E8-3AC2-E354-66DC7A04D98A}"/>
              </a:ext>
            </a:extLst>
          </p:cNvPr>
          <p:cNvSpPr/>
          <p:nvPr/>
        </p:nvSpPr>
        <p:spPr>
          <a:xfrm>
            <a:off x="9653206" y="75057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>
            <a:extLst>
              <a:ext uri="{FF2B5EF4-FFF2-40B4-BE49-F238E27FC236}">
                <a16:creationId xmlns:a16="http://schemas.microsoft.com/office/drawing/2014/main" id="{CECDD05F-7A8F-D254-3287-4D36A7FD744E}"/>
              </a:ext>
            </a:extLst>
          </p:cNvPr>
          <p:cNvSpPr/>
          <p:nvPr/>
        </p:nvSpPr>
        <p:spPr>
          <a:xfrm>
            <a:off x="11482235" y="77152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306DD1D3-B492-763D-2D30-2B75DE3E856F}"/>
              </a:ext>
            </a:extLst>
          </p:cNvPr>
          <p:cNvSpPr/>
          <p:nvPr/>
        </p:nvSpPr>
        <p:spPr>
          <a:xfrm>
            <a:off x="1879835" y="10490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BB442BD3-E04C-86BC-0A72-3C84FA5D25DD}"/>
              </a:ext>
            </a:extLst>
          </p:cNvPr>
          <p:cNvSpPr/>
          <p:nvPr/>
        </p:nvSpPr>
        <p:spPr>
          <a:xfrm>
            <a:off x="3708864" y="10699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62B3B2F3-0C0E-602F-453C-16D6EEBA11E9}"/>
              </a:ext>
            </a:extLst>
          </p:cNvPr>
          <p:cNvSpPr/>
          <p:nvPr/>
        </p:nvSpPr>
        <p:spPr>
          <a:xfrm>
            <a:off x="9653206" y="10490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>
            <a:extLst>
              <a:ext uri="{FF2B5EF4-FFF2-40B4-BE49-F238E27FC236}">
                <a16:creationId xmlns:a16="http://schemas.microsoft.com/office/drawing/2014/main" id="{33B2E517-62E7-AA27-CC5C-EE13FBDE2497}"/>
              </a:ext>
            </a:extLst>
          </p:cNvPr>
          <p:cNvSpPr/>
          <p:nvPr/>
        </p:nvSpPr>
        <p:spPr>
          <a:xfrm>
            <a:off x="11482235" y="10699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22007C-C88B-15E8-E36A-CC13C3081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892" y="2899958"/>
            <a:ext cx="13351800" cy="8810833"/>
          </a:xfrm>
          <a:prstGeom prst="rect">
            <a:avLst/>
          </a:prstGeom>
          <a:effectLst>
            <a:glow rad="698500">
              <a:schemeClr val="accent1">
                <a:alpha val="40000"/>
              </a:schemeClr>
            </a:glow>
          </a:effectLst>
          <a:scene3d>
            <a:camera prst="perspectiveAbove"/>
            <a:lightRig rig="balanced" dir="t"/>
          </a:scene3d>
        </p:spPr>
      </p:pic>
    </p:spTree>
    <p:extLst>
      <p:ext uri="{BB962C8B-B14F-4D97-AF65-F5344CB8AC3E}">
        <p14:creationId xmlns:p14="http://schemas.microsoft.com/office/powerpoint/2010/main" val="198214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35">
          <a:extLst>
            <a:ext uri="{FF2B5EF4-FFF2-40B4-BE49-F238E27FC236}">
              <a16:creationId xmlns:a16="http://schemas.microsoft.com/office/drawing/2014/main" id="{E9F4D1E6-9373-3EDA-8A78-75543E5E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" descr=" ">
            <a:extLst>
              <a:ext uri="{FF2B5EF4-FFF2-40B4-BE49-F238E27FC236}">
                <a16:creationId xmlns:a16="http://schemas.microsoft.com/office/drawing/2014/main" id="{B294CA47-5A0F-45A0-68D6-A6355DB961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FE0CF92-3F4A-5C49-EE68-B3231D1CE279}"/>
              </a:ext>
            </a:extLst>
          </p:cNvPr>
          <p:cNvSpPr/>
          <p:nvPr/>
        </p:nvSpPr>
        <p:spPr>
          <a:xfrm>
            <a:off x="0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6000"/>
                </a:srgbClr>
              </a:gs>
              <a:gs pos="21000">
                <a:srgbClr val="172949">
                  <a:lumMod val="68000"/>
                  <a:alpha val="45000"/>
                </a:srgbClr>
              </a:gs>
              <a:gs pos="69000">
                <a:schemeClr val="accent1">
                  <a:lumMod val="50000"/>
                  <a:alpha val="7000"/>
                </a:schemeClr>
              </a:gs>
              <a:gs pos="100000">
                <a:srgbClr val="151B31">
                  <a:alpha val="44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Google Shape;38;p3">
            <a:extLst>
              <a:ext uri="{FF2B5EF4-FFF2-40B4-BE49-F238E27FC236}">
                <a16:creationId xmlns:a16="http://schemas.microsoft.com/office/drawing/2014/main" id="{8B852BCC-F1A8-0C6B-EB4C-42751283E8EE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extLst>
              <a:ext uri="{FF2B5EF4-FFF2-40B4-BE49-F238E27FC236}">
                <a16:creationId xmlns:a16="http://schemas.microsoft.com/office/drawing/2014/main" id="{08E035E5-149A-6AA4-7E6C-36EE9B12E2FF}"/>
              </a:ext>
            </a:extLst>
          </p:cNvPr>
          <p:cNvSpPr/>
          <p:nvPr/>
        </p:nvSpPr>
        <p:spPr>
          <a:xfrm>
            <a:off x="-127" y="292287"/>
            <a:ext cx="24387175" cy="2014942"/>
          </a:xfrm>
          <a:prstGeom prst="rect">
            <a:avLst/>
          </a:prstGeom>
          <a:noFill/>
          <a:ln>
            <a:noFill/>
          </a:ln>
          <a:scene3d>
            <a:camera prst="perspectiveAbove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chivo Black"/>
              <a:buNone/>
            </a:pPr>
            <a:r>
              <a:rPr lang="ru-RU" sz="13700" b="0" i="0" u="none" strike="noStrike" cap="none" dirty="0">
                <a:solidFill>
                  <a:srgbClr val="FEE800"/>
                </a:solidFill>
                <a:latin typeface="Haettenschweiler" panose="020B0706040902060204" pitchFamily="34" charset="0"/>
                <a:ea typeface="Archivo Black"/>
                <a:cs typeface="Archivo Black"/>
                <a:sym typeface="Archivo Black"/>
              </a:rPr>
              <a:t>Исполь</a:t>
            </a:r>
            <a:r>
              <a:rPr lang="ru-RU" sz="12000" dirty="0">
                <a:solidFill>
                  <a:srgbClr val="FEE800"/>
                </a:solidFill>
                <a:latin typeface="+mj-lt"/>
                <a:ea typeface="Archivo Black"/>
                <a:cs typeface="Archivo Black"/>
                <a:sym typeface="Archivo Black"/>
              </a:rPr>
              <a:t>з</a:t>
            </a:r>
            <a:r>
              <a:rPr lang="ru-RU" sz="13700" b="0" i="0" u="none" strike="noStrike" cap="none" dirty="0">
                <a:solidFill>
                  <a:srgbClr val="FEE800"/>
                </a:solidFill>
                <a:latin typeface="Haettenschweiler" panose="020B0706040902060204" pitchFamily="34" charset="0"/>
                <a:ea typeface="Archivo Black"/>
                <a:cs typeface="Archivo Black"/>
                <a:sym typeface="Archivo Black"/>
              </a:rPr>
              <a:t>ованные библиотеки</a:t>
            </a:r>
            <a:endParaRPr lang="en-US" sz="13700" b="0" i="0" u="none" strike="noStrike" cap="none" dirty="0">
              <a:solidFill>
                <a:srgbClr val="FEE800"/>
              </a:solidFill>
              <a:latin typeface="Haettenschweiler" panose="020B070604090206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>
            <a:extLst>
              <a:ext uri="{FF2B5EF4-FFF2-40B4-BE49-F238E27FC236}">
                <a16:creationId xmlns:a16="http://schemas.microsoft.com/office/drawing/2014/main" id="{9126087C-303C-3C05-0921-39D7AAECCBFC}"/>
              </a:ext>
            </a:extLst>
          </p:cNvPr>
          <p:cNvSpPr/>
          <p:nvPr/>
        </p:nvSpPr>
        <p:spPr>
          <a:xfrm>
            <a:off x="1879835" y="4521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>
            <a:extLst>
              <a:ext uri="{FF2B5EF4-FFF2-40B4-BE49-F238E27FC236}">
                <a16:creationId xmlns:a16="http://schemas.microsoft.com/office/drawing/2014/main" id="{96EE304C-493E-F4E5-A64D-47EC0862DBFE}"/>
              </a:ext>
            </a:extLst>
          </p:cNvPr>
          <p:cNvSpPr/>
          <p:nvPr/>
        </p:nvSpPr>
        <p:spPr>
          <a:xfrm>
            <a:off x="2178322" y="4902200"/>
            <a:ext cx="102882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chivo Black"/>
              <a:buNone/>
            </a:pP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>
            <a:extLst>
              <a:ext uri="{FF2B5EF4-FFF2-40B4-BE49-F238E27FC236}">
                <a16:creationId xmlns:a16="http://schemas.microsoft.com/office/drawing/2014/main" id="{E6A21D64-EFAE-6EBB-6A39-EB1EB7A92D75}"/>
              </a:ext>
            </a:extLst>
          </p:cNvPr>
          <p:cNvSpPr/>
          <p:nvPr/>
        </p:nvSpPr>
        <p:spPr>
          <a:xfrm>
            <a:off x="3708864" y="4730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>
            <a:extLst>
              <a:ext uri="{FF2B5EF4-FFF2-40B4-BE49-F238E27FC236}">
                <a16:creationId xmlns:a16="http://schemas.microsoft.com/office/drawing/2014/main" id="{755EAE28-890B-F6B2-83B6-F07F85048AEE}"/>
              </a:ext>
            </a:extLst>
          </p:cNvPr>
          <p:cNvSpPr/>
          <p:nvPr/>
        </p:nvSpPr>
        <p:spPr>
          <a:xfrm>
            <a:off x="9653206" y="4521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>
            <a:extLst>
              <a:ext uri="{FF2B5EF4-FFF2-40B4-BE49-F238E27FC236}">
                <a16:creationId xmlns:a16="http://schemas.microsoft.com/office/drawing/2014/main" id="{103DC3A7-7E68-7291-2839-B2F702118E05}"/>
              </a:ext>
            </a:extLst>
          </p:cNvPr>
          <p:cNvSpPr/>
          <p:nvPr/>
        </p:nvSpPr>
        <p:spPr>
          <a:xfrm>
            <a:off x="11482235" y="4730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>
            <a:extLst>
              <a:ext uri="{FF2B5EF4-FFF2-40B4-BE49-F238E27FC236}">
                <a16:creationId xmlns:a16="http://schemas.microsoft.com/office/drawing/2014/main" id="{A3776240-7A88-C2D6-0292-F6613D843354}"/>
              </a:ext>
            </a:extLst>
          </p:cNvPr>
          <p:cNvSpPr/>
          <p:nvPr/>
        </p:nvSpPr>
        <p:spPr>
          <a:xfrm>
            <a:off x="1879835" y="75057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>
            <a:extLst>
              <a:ext uri="{FF2B5EF4-FFF2-40B4-BE49-F238E27FC236}">
                <a16:creationId xmlns:a16="http://schemas.microsoft.com/office/drawing/2014/main" id="{D98D8A7E-635A-ED4B-923F-D9A42EEFA73C}"/>
              </a:ext>
            </a:extLst>
          </p:cNvPr>
          <p:cNvSpPr/>
          <p:nvPr/>
        </p:nvSpPr>
        <p:spPr>
          <a:xfrm>
            <a:off x="3708864" y="77152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829CC477-D8C5-C041-085C-1A917A258959}"/>
              </a:ext>
            </a:extLst>
          </p:cNvPr>
          <p:cNvSpPr/>
          <p:nvPr/>
        </p:nvSpPr>
        <p:spPr>
          <a:xfrm>
            <a:off x="9653206" y="75057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>
            <a:extLst>
              <a:ext uri="{FF2B5EF4-FFF2-40B4-BE49-F238E27FC236}">
                <a16:creationId xmlns:a16="http://schemas.microsoft.com/office/drawing/2014/main" id="{39A68F6C-3439-7BB1-6903-9748AD5EAF72}"/>
              </a:ext>
            </a:extLst>
          </p:cNvPr>
          <p:cNvSpPr/>
          <p:nvPr/>
        </p:nvSpPr>
        <p:spPr>
          <a:xfrm>
            <a:off x="11482235" y="77152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EF9C8CC3-358A-9133-7F75-CA5C2313B2C8}"/>
              </a:ext>
            </a:extLst>
          </p:cNvPr>
          <p:cNvSpPr/>
          <p:nvPr/>
        </p:nvSpPr>
        <p:spPr>
          <a:xfrm>
            <a:off x="1879835" y="10490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>
            <a:extLst>
              <a:ext uri="{FF2B5EF4-FFF2-40B4-BE49-F238E27FC236}">
                <a16:creationId xmlns:a16="http://schemas.microsoft.com/office/drawing/2014/main" id="{C43981A0-9657-FC44-69AD-47A38F9AAF50}"/>
              </a:ext>
            </a:extLst>
          </p:cNvPr>
          <p:cNvSpPr/>
          <p:nvPr/>
        </p:nvSpPr>
        <p:spPr>
          <a:xfrm>
            <a:off x="3708864" y="10699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3814E0E5-8A19-D67D-C750-6F0FB66805D6}"/>
              </a:ext>
            </a:extLst>
          </p:cNvPr>
          <p:cNvSpPr/>
          <p:nvPr/>
        </p:nvSpPr>
        <p:spPr>
          <a:xfrm>
            <a:off x="9653206" y="10490200"/>
            <a:ext cx="7316114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>
            <a:extLst>
              <a:ext uri="{FF2B5EF4-FFF2-40B4-BE49-F238E27FC236}">
                <a16:creationId xmlns:a16="http://schemas.microsoft.com/office/drawing/2014/main" id="{EDAA1BB6-4DCA-383E-6751-FCC4203AC31C}"/>
              </a:ext>
            </a:extLst>
          </p:cNvPr>
          <p:cNvSpPr/>
          <p:nvPr/>
        </p:nvSpPr>
        <p:spPr>
          <a:xfrm>
            <a:off x="11482235" y="10699750"/>
            <a:ext cx="5487086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0;p2">
            <a:extLst>
              <a:ext uri="{FF2B5EF4-FFF2-40B4-BE49-F238E27FC236}">
                <a16:creationId xmlns:a16="http://schemas.microsoft.com/office/drawing/2014/main" id="{D912AB84-1E95-34E8-232E-41F902F2C944}"/>
              </a:ext>
            </a:extLst>
          </p:cNvPr>
          <p:cNvSpPr/>
          <p:nvPr/>
        </p:nvSpPr>
        <p:spPr>
          <a:xfrm>
            <a:off x="9509693" y="1964874"/>
            <a:ext cx="6790238" cy="11208653"/>
          </a:xfrm>
          <a:prstGeom prst="rect">
            <a:avLst/>
          </a:prstGeom>
          <a:noFill/>
          <a:ln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857250" marR="0" lvl="0" indent="-8572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5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Pygame,</a:t>
            </a:r>
            <a:endParaRPr lang="ru-RU" sz="11500" b="1" i="0" u="none" strike="noStrike" cap="none" dirty="0">
              <a:solidFill>
                <a:srgbClr val="FFFFFF"/>
              </a:solidFill>
              <a:latin typeface="+mj-lt"/>
              <a:ea typeface="Archivo"/>
              <a:cs typeface="Archivo"/>
              <a:sym typeface="Archivo"/>
            </a:endParaRPr>
          </a:p>
          <a:p>
            <a:pPr marL="857250" marR="0" lvl="0" indent="-8572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5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</a:t>
            </a:r>
            <a:r>
              <a:rPr lang="en-US" sz="11500" b="1" i="0" u="none" strike="noStrike" cap="none" dirty="0" err="1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os</a:t>
            </a:r>
            <a:r>
              <a:rPr lang="en-US" sz="115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, </a:t>
            </a:r>
            <a:endParaRPr lang="ru-RU" sz="11500" b="1" i="0" u="none" strike="noStrike" cap="none" dirty="0">
              <a:solidFill>
                <a:srgbClr val="FFFFFF"/>
              </a:solidFill>
              <a:latin typeface="+mj-lt"/>
              <a:ea typeface="Archivo"/>
              <a:cs typeface="Archivo"/>
              <a:sym typeface="Archivo"/>
            </a:endParaRPr>
          </a:p>
          <a:p>
            <a:pPr marL="857250" marR="0" lvl="0" indent="-8572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5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random, </a:t>
            </a:r>
            <a:endParaRPr lang="ru-RU" sz="11500" b="1" i="0" u="none" strike="noStrike" cap="none" dirty="0">
              <a:solidFill>
                <a:srgbClr val="FFFFFF"/>
              </a:solidFill>
              <a:latin typeface="+mj-lt"/>
              <a:ea typeface="Archivo"/>
              <a:cs typeface="Archivo"/>
              <a:sym typeface="Archivo"/>
            </a:endParaRPr>
          </a:p>
          <a:p>
            <a:pPr marL="857250" marR="0" lvl="0" indent="-8572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5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datetime, </a:t>
            </a:r>
            <a:endParaRPr lang="ru-RU" sz="11500" b="1" i="0" u="none" strike="noStrike" cap="none" dirty="0">
              <a:solidFill>
                <a:srgbClr val="FFFFFF"/>
              </a:solidFill>
              <a:latin typeface="+mj-lt"/>
              <a:ea typeface="Archivo"/>
              <a:cs typeface="Archivo"/>
              <a:sym typeface="Archivo"/>
            </a:endParaRPr>
          </a:p>
          <a:p>
            <a:pPr marL="857250" marR="0" lvl="0" indent="-8572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5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sys, </a:t>
            </a:r>
            <a:endParaRPr lang="ru-RU" sz="11500" b="1" i="0" u="none" strike="noStrike" cap="none" dirty="0">
              <a:solidFill>
                <a:srgbClr val="FFFFFF"/>
              </a:solidFill>
              <a:latin typeface="+mj-lt"/>
              <a:ea typeface="Archivo"/>
              <a:cs typeface="Archivo"/>
              <a:sym typeface="Archivo"/>
            </a:endParaRPr>
          </a:p>
          <a:p>
            <a:pPr marL="857250" marR="0" lvl="0" indent="-8572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500" b="1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sqlite3.</a:t>
            </a:r>
            <a:endParaRPr lang="en-US" sz="11500" b="1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37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2934067" y="1384300"/>
            <a:ext cx="8129016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/>
          <p:cNvSpPr/>
          <p:nvPr/>
        </p:nvSpPr>
        <p:spPr>
          <a:xfrm>
            <a:off x="2934067" y="11709400"/>
            <a:ext cx="812901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13323965" y="1384300"/>
            <a:ext cx="8129016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13323965" y="11709400"/>
            <a:ext cx="812901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E7C27C-1BE8-0E99-A14D-F3FD246989C8}"/>
              </a:ext>
            </a:extLst>
          </p:cNvPr>
          <p:cNvSpPr/>
          <p:nvPr/>
        </p:nvSpPr>
        <p:spPr>
          <a:xfrm>
            <a:off x="-127" y="-201706"/>
            <a:ext cx="24387048" cy="13917706"/>
          </a:xfrm>
          <a:prstGeom prst="rect">
            <a:avLst/>
          </a:prstGeom>
          <a:gradFill flip="none" rotWithShape="1">
            <a:gsLst>
              <a:gs pos="0">
                <a:srgbClr val="151B31">
                  <a:alpha val="6000"/>
                </a:srgbClr>
              </a:gs>
              <a:gs pos="21000">
                <a:srgbClr val="172949">
                  <a:lumMod val="68000"/>
                  <a:alpha val="45000"/>
                </a:srgbClr>
              </a:gs>
              <a:gs pos="69000">
                <a:schemeClr val="accent1">
                  <a:lumMod val="50000"/>
                  <a:alpha val="7000"/>
                </a:schemeClr>
              </a:gs>
              <a:gs pos="100000">
                <a:srgbClr val="151B31">
                  <a:alpha val="44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40;p3">
            <a:extLst>
              <a:ext uri="{FF2B5EF4-FFF2-40B4-BE49-F238E27FC236}">
                <a16:creationId xmlns:a16="http://schemas.microsoft.com/office/drawing/2014/main" id="{A3031114-3D62-92DD-8BC7-27BCD33120EB}"/>
              </a:ext>
            </a:extLst>
          </p:cNvPr>
          <p:cNvSpPr/>
          <p:nvPr/>
        </p:nvSpPr>
        <p:spPr>
          <a:xfrm>
            <a:off x="-127" y="162470"/>
            <a:ext cx="24387175" cy="2014942"/>
          </a:xfrm>
          <a:prstGeom prst="rect">
            <a:avLst/>
          </a:prstGeom>
          <a:noFill/>
          <a:ln>
            <a:noFill/>
          </a:ln>
          <a:scene3d>
            <a:camera prst="perspectiveAbove"/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chivo Black"/>
              <a:buNone/>
            </a:pPr>
            <a:r>
              <a:rPr lang="ru-RU" sz="12000" i="0" u="none" strike="noStrike" cap="none" dirty="0">
                <a:solidFill>
                  <a:srgbClr val="FEE800"/>
                </a:solidFill>
                <a:latin typeface="Haettenschweiler" panose="020B0706040902060204" pitchFamily="34" charset="0"/>
                <a:ea typeface="Archivo Black"/>
                <a:cs typeface="Archivo Black"/>
                <a:sym typeface="Archivo Black"/>
              </a:rPr>
              <a:t>Основные решения</a:t>
            </a:r>
            <a:endParaRPr lang="en-US" sz="12000" i="0" u="none" strike="noStrike" cap="none" dirty="0">
              <a:solidFill>
                <a:srgbClr val="FEE800"/>
              </a:solidFill>
              <a:latin typeface="Haettenschweiler" panose="020B070604090206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0;p2">
            <a:extLst>
              <a:ext uri="{FF2B5EF4-FFF2-40B4-BE49-F238E27FC236}">
                <a16:creationId xmlns:a16="http://schemas.microsoft.com/office/drawing/2014/main" id="{E029A77D-037D-22DC-988E-9053835B8B50}"/>
              </a:ext>
            </a:extLst>
          </p:cNvPr>
          <p:cNvSpPr/>
          <p:nvPr/>
        </p:nvSpPr>
        <p:spPr>
          <a:xfrm>
            <a:off x="927814" y="1389747"/>
            <a:ext cx="21515294" cy="11208653"/>
          </a:xfrm>
          <a:prstGeom prst="rect">
            <a:avLst/>
          </a:prstGeom>
          <a:noFill/>
          <a:ln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</p:spPr>
        <p:txBody>
          <a:bodyPr spcFirstLastPara="1" wrap="square" lIns="0" tIns="0" rIns="0" bIns="0" anchor="t" anchorCtr="0">
            <a:noAutofit/>
          </a:bodyPr>
          <a:lstStyle/>
          <a:p>
            <a:pPr marL="857250" lvl="2" indent="-857250" algn="just">
              <a:spcAft>
                <a:spcPts val="1800"/>
              </a:spcAft>
              <a:buClr>
                <a:srgbClr val="FFFFFF"/>
              </a:buClr>
              <a:buSzPct val="70000"/>
              <a:buFont typeface="Wingdings" panose="05000000000000000000" pitchFamily="2" charset="2"/>
              <a:buChar char="Ø"/>
            </a:pPr>
            <a:r>
              <a:rPr lang="ru-RU" sz="4800" i="0" u="none" strike="noStrike" cap="none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Уровни </a:t>
            </a:r>
            <a:r>
              <a:rPr lang="ru-RU" sz="480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игры </a:t>
            </a:r>
            <a:r>
              <a:rPr lang="ru-RU" sz="4800" i="0" u="none" strike="noStrike" cap="none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представлены 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классами с атрибутами (жизни, попытки, окна и </a:t>
            </a:r>
            <a:r>
              <a:rPr lang="ru-RU" sz="4800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результата игровой сцены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) и методом 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gameplay</a:t>
            </a:r>
            <a:endParaRPr lang="en-US" sz="4800" i="0" u="none" strike="noStrike" cap="none" dirty="0">
              <a:solidFill>
                <a:srgbClr val="FFFFFF"/>
              </a:solidFill>
              <a:latin typeface="+mj-lt"/>
              <a:ea typeface="Archivo"/>
              <a:cs typeface="Archivo"/>
              <a:sym typeface="Archivo"/>
            </a:endParaRPr>
          </a:p>
          <a:p>
            <a:pPr marL="857250" lvl="4" indent="-857250" algn="just">
              <a:spcAft>
                <a:spcPts val="1800"/>
              </a:spcAft>
              <a:buClr>
                <a:srgbClr val="FFFFFF"/>
              </a:buClr>
              <a:buSzPct val="70000"/>
              <a:buFont typeface="Wingdings" panose="05000000000000000000" pitchFamily="2" charset="2"/>
              <a:buChar char="Ø"/>
            </a:pP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В файле </a:t>
            </a:r>
            <a:r>
              <a:rPr lang="ru-RU" sz="5400" i="1" u="sng" strike="noStrike" cap="none" dirty="0">
                <a:solidFill>
                  <a:srgbClr val="FFFFFF"/>
                </a:solidFill>
                <a:latin typeface="Haettenschweiler" panose="020B0706040902060204" pitchFamily="34" charset="0"/>
                <a:ea typeface="Archivo"/>
                <a:cs typeface="Archivo"/>
                <a:sym typeface="Archivo"/>
              </a:rPr>
              <a:t>main.py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 работает цикл, в котором происходит инициализация уровней и вызов их метода </a:t>
            </a:r>
            <a:r>
              <a:rPr lang="ru-RU" sz="4800" i="1" u="sng" strike="noStrike" cap="none" dirty="0" err="1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gameplay</a:t>
            </a:r>
            <a:r>
              <a:rPr lang="ru-RU" sz="4800" i="0" u="sng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.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После завершения выполнения метода, если 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success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 == </a:t>
            </a:r>
            <a:r>
              <a:rPr lang="ru-RU" sz="5400" i="1" dirty="0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True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, инициализируется следующий уровень, если </a:t>
            </a:r>
            <a:r>
              <a:rPr lang="ru-RU" sz="5400" i="1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False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 — начинается новый круг главного цикла, </a:t>
            </a:r>
            <a:r>
              <a:rPr lang="ru-RU" sz="4800" i="0" u="none" strike="noStrike" cap="none" dirty="0" err="1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т.е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игра начинается заново. При проигрыше игрока атрибут уровня </a:t>
            </a:r>
            <a:r>
              <a:rPr lang="ru-RU" sz="5400" i="1" u="sng" dirty="0" err="1">
                <a:solidFill>
                  <a:srgbClr val="FFFFFF"/>
                </a:solidFill>
                <a:latin typeface="Haettenschweiler" panose="020B0706040902060204" pitchFamily="34" charset="0"/>
                <a:cs typeface="Archivo"/>
                <a:sym typeface="Archivo"/>
              </a:rPr>
              <a:t>success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  получает значение </a:t>
            </a:r>
            <a:r>
              <a:rPr lang="ru-RU" sz="5400" i="1" strike="noStrike" cap="none" dirty="0" err="1">
                <a:solidFill>
                  <a:srgbClr val="FFFFFF"/>
                </a:solidFill>
                <a:latin typeface="Haettenschweiler" panose="020B0706040902060204" pitchFamily="34" charset="0"/>
                <a:ea typeface="Archivo"/>
                <a:cs typeface="Archivo"/>
                <a:sym typeface="Archivo"/>
              </a:rPr>
              <a:t>False</a:t>
            </a: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, игроку сообщается о проигрыше, и игра начинается заново со стартового окна </a:t>
            </a:r>
          </a:p>
          <a:p>
            <a:pPr marL="857250" lvl="3" indent="-857250" algn="just">
              <a:buClr>
                <a:srgbClr val="FFFFFF"/>
              </a:buClr>
              <a:buSzPct val="70000"/>
              <a:buFont typeface="Wingdings" panose="05000000000000000000" pitchFamily="2" charset="2"/>
              <a:buChar char="Ø"/>
            </a:pPr>
            <a:r>
              <a:rPr lang="ru-RU" sz="4800" i="0" u="none" strike="noStrike" cap="none" dirty="0">
                <a:solidFill>
                  <a:srgbClr val="FFFFFF"/>
                </a:solidFill>
                <a:latin typeface="+mj-lt"/>
                <a:ea typeface="Archivo"/>
                <a:cs typeface="Archivo"/>
                <a:sym typeface="Archivo"/>
              </a:rPr>
              <a:t>Между уровнями отображаются сюжетные сцены. При нажатии на кнопку паузы текст и музыка останавливаются, при нажатии на «проигрывание» — запускаются снова. Кнопка «пропустить» завершает текущую сцену и начинает следующий уровень</a:t>
            </a:r>
          </a:p>
          <a:p>
            <a:pPr marL="857250" lvl="2" indent="-857250" algn="just">
              <a:buClr>
                <a:srgbClr val="FFFFFF"/>
              </a:buClr>
              <a:buSzPct val="70000"/>
              <a:buFont typeface="Courier New" panose="02070309020205020404" pitchFamily="49" charset="0"/>
              <a:buChar char="o"/>
            </a:pPr>
            <a:endParaRPr lang="en-US" sz="48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r wars">
      <a:majorFont>
        <a:latin typeface="Impact"/>
        <a:ea typeface=""/>
        <a:cs typeface=""/>
      </a:majorFont>
      <a:minorFont>
        <a:latin typeface="Imp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543</Words>
  <Application>Microsoft Office PowerPoint</Application>
  <PresentationFormat>Произвольный</PresentationFormat>
  <Paragraphs>55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5" baseType="lpstr">
      <vt:lpstr>Archivo Black</vt:lpstr>
      <vt:lpstr>Archivo</vt:lpstr>
      <vt:lpstr>Calibri Light</vt:lpstr>
      <vt:lpstr>Impact</vt:lpstr>
      <vt:lpstr>Haettenschweiler</vt:lpstr>
      <vt:lpstr>Wingdings</vt:lpstr>
      <vt:lpstr>Inter</vt:lpstr>
      <vt:lpstr>Calibri</vt:lpstr>
      <vt:lpstr>Arial</vt:lpstr>
      <vt:lpstr>Courier New</vt:lpstr>
      <vt:lpstr>Office Theme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PptxGenJS</dc:creator>
  <cp:lastModifiedBy>CUBE</cp:lastModifiedBy>
  <cp:revision>37</cp:revision>
  <dcterms:created xsi:type="dcterms:W3CDTF">2023-09-14T13:19:50Z</dcterms:created>
  <dcterms:modified xsi:type="dcterms:W3CDTF">2025-01-24T16:58:18Z</dcterms:modified>
</cp:coreProperties>
</file>